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Agrandir Grand" panose="020B0604020202020204" charset="0"/>
      <p:regular r:id="rId25"/>
    </p:embeddedFont>
    <p:embeddedFont>
      <p:font typeface="Agrandir Grand Bold" panose="020B0604020202020204" charset="0"/>
      <p:regular r:id="rId26"/>
    </p:embeddedFont>
    <p:embeddedFont>
      <p:font typeface="Agrandir Grand Heavy" panose="020B0604020202020204" charset="0"/>
      <p:regular r:id="rId27"/>
    </p:embeddedFont>
    <p:embeddedFont>
      <p:font typeface="Calibri" panose="020F0502020204030204" pitchFamily="34" charset="0"/>
      <p:regular r:id="rId28"/>
      <p:bold r:id="rId29"/>
      <p:italic r:id="rId30"/>
      <p:boldItalic r:id="rId31"/>
    </p:embeddedFont>
    <p:embeddedFont>
      <p:font typeface="Raleway" pitchFamily="2"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2045" autoAdjust="0"/>
  </p:normalViewPr>
  <p:slideViewPr>
    <p:cSldViewPr>
      <p:cViewPr varScale="1">
        <p:scale>
          <a:sx n="42" d="100"/>
          <a:sy n="42" d="100"/>
        </p:scale>
        <p:origin x="1430"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שחר דלאל" userId="9248efb7-ee8e-4ddc-a34e-7c80b82c83e1" providerId="ADAL" clId="{CC2513CC-33BF-4F17-9190-CD0E0AA65935}"/>
    <pc:docChg chg="custSel modSld">
      <pc:chgData name="שחר דלאל" userId="9248efb7-ee8e-4ddc-a34e-7c80b82c83e1" providerId="ADAL" clId="{CC2513CC-33BF-4F17-9190-CD0E0AA65935}" dt="2023-09-21T05:15:59.862" v="22" actId="6549"/>
      <pc:docMkLst>
        <pc:docMk/>
      </pc:docMkLst>
      <pc:sldChg chg="modSp mod">
        <pc:chgData name="שחר דלאל" userId="9248efb7-ee8e-4ddc-a34e-7c80b82c83e1" providerId="ADAL" clId="{CC2513CC-33BF-4F17-9190-CD0E0AA65935}" dt="2023-09-21T05:14:35.437" v="4"/>
        <pc:sldMkLst>
          <pc:docMk/>
          <pc:sldMk cId="0" sldId="256"/>
        </pc:sldMkLst>
        <pc:spChg chg="mod">
          <ac:chgData name="שחר דלאל" userId="9248efb7-ee8e-4ddc-a34e-7c80b82c83e1" providerId="ADAL" clId="{CC2513CC-33BF-4F17-9190-CD0E0AA65935}" dt="2023-09-21T05:14:35.437" v="4"/>
          <ac:spMkLst>
            <pc:docMk/>
            <pc:sldMk cId="0" sldId="256"/>
            <ac:spMk id="6" creationId="{00000000-0000-0000-0000-000000000000}"/>
          </ac:spMkLst>
        </pc:spChg>
      </pc:sldChg>
      <pc:sldChg chg="modNotesTx">
        <pc:chgData name="שחר דלאל" userId="9248efb7-ee8e-4ddc-a34e-7c80b82c83e1" providerId="ADAL" clId="{CC2513CC-33BF-4F17-9190-CD0E0AA65935}" dt="2023-09-21T05:14:50.769" v="5" actId="6549"/>
        <pc:sldMkLst>
          <pc:docMk/>
          <pc:sldMk cId="0" sldId="257"/>
        </pc:sldMkLst>
      </pc:sldChg>
      <pc:sldChg chg="modNotesTx">
        <pc:chgData name="שחר דלאל" userId="9248efb7-ee8e-4ddc-a34e-7c80b82c83e1" providerId="ADAL" clId="{CC2513CC-33BF-4F17-9190-CD0E0AA65935}" dt="2023-09-21T05:14:54.211" v="6" actId="6549"/>
        <pc:sldMkLst>
          <pc:docMk/>
          <pc:sldMk cId="0" sldId="258"/>
        </pc:sldMkLst>
      </pc:sldChg>
      <pc:sldChg chg="modNotesTx">
        <pc:chgData name="שחר דלאל" userId="9248efb7-ee8e-4ddc-a34e-7c80b82c83e1" providerId="ADAL" clId="{CC2513CC-33BF-4F17-9190-CD0E0AA65935}" dt="2023-09-21T05:15:03.025" v="7" actId="6549"/>
        <pc:sldMkLst>
          <pc:docMk/>
          <pc:sldMk cId="0" sldId="260"/>
        </pc:sldMkLst>
      </pc:sldChg>
      <pc:sldChg chg="modNotesTx">
        <pc:chgData name="שחר דלאל" userId="9248efb7-ee8e-4ddc-a34e-7c80b82c83e1" providerId="ADAL" clId="{CC2513CC-33BF-4F17-9190-CD0E0AA65935}" dt="2023-09-21T05:15:07.174" v="8" actId="6549"/>
        <pc:sldMkLst>
          <pc:docMk/>
          <pc:sldMk cId="0" sldId="261"/>
        </pc:sldMkLst>
      </pc:sldChg>
      <pc:sldChg chg="modNotesTx">
        <pc:chgData name="שחר דלאל" userId="9248efb7-ee8e-4ddc-a34e-7c80b82c83e1" providerId="ADAL" clId="{CC2513CC-33BF-4F17-9190-CD0E0AA65935}" dt="2023-09-21T05:15:11.135" v="9" actId="6549"/>
        <pc:sldMkLst>
          <pc:docMk/>
          <pc:sldMk cId="0" sldId="262"/>
        </pc:sldMkLst>
      </pc:sldChg>
      <pc:sldChg chg="modNotesTx">
        <pc:chgData name="שחר דלאל" userId="9248efb7-ee8e-4ddc-a34e-7c80b82c83e1" providerId="ADAL" clId="{CC2513CC-33BF-4F17-9190-CD0E0AA65935}" dt="2023-09-21T05:15:15.659" v="10" actId="6549"/>
        <pc:sldMkLst>
          <pc:docMk/>
          <pc:sldMk cId="0" sldId="263"/>
        </pc:sldMkLst>
      </pc:sldChg>
      <pc:sldChg chg="modNotesTx">
        <pc:chgData name="שחר דלאל" userId="9248efb7-ee8e-4ddc-a34e-7c80b82c83e1" providerId="ADAL" clId="{CC2513CC-33BF-4F17-9190-CD0E0AA65935}" dt="2023-09-21T05:15:20.360" v="11" actId="6549"/>
        <pc:sldMkLst>
          <pc:docMk/>
          <pc:sldMk cId="0" sldId="265"/>
        </pc:sldMkLst>
      </pc:sldChg>
      <pc:sldChg chg="modNotesTx">
        <pc:chgData name="שחר דלאל" userId="9248efb7-ee8e-4ddc-a34e-7c80b82c83e1" providerId="ADAL" clId="{CC2513CC-33BF-4F17-9190-CD0E0AA65935}" dt="2023-09-21T05:15:24.915" v="12" actId="6549"/>
        <pc:sldMkLst>
          <pc:docMk/>
          <pc:sldMk cId="0" sldId="266"/>
        </pc:sldMkLst>
      </pc:sldChg>
      <pc:sldChg chg="modNotesTx">
        <pc:chgData name="שחר דלאל" userId="9248efb7-ee8e-4ddc-a34e-7c80b82c83e1" providerId="ADAL" clId="{CC2513CC-33BF-4F17-9190-CD0E0AA65935}" dt="2023-09-21T05:15:28.014" v="13" actId="6549"/>
        <pc:sldMkLst>
          <pc:docMk/>
          <pc:sldMk cId="0" sldId="267"/>
        </pc:sldMkLst>
      </pc:sldChg>
      <pc:sldChg chg="modNotesTx">
        <pc:chgData name="שחר דלאל" userId="9248efb7-ee8e-4ddc-a34e-7c80b82c83e1" providerId="ADAL" clId="{CC2513CC-33BF-4F17-9190-CD0E0AA65935}" dt="2023-09-21T05:15:30.923" v="14" actId="6549"/>
        <pc:sldMkLst>
          <pc:docMk/>
          <pc:sldMk cId="0" sldId="268"/>
        </pc:sldMkLst>
      </pc:sldChg>
      <pc:sldChg chg="modNotesTx">
        <pc:chgData name="שחר דלאל" userId="9248efb7-ee8e-4ddc-a34e-7c80b82c83e1" providerId="ADAL" clId="{CC2513CC-33BF-4F17-9190-CD0E0AA65935}" dt="2023-09-21T05:15:35.396" v="15" actId="6549"/>
        <pc:sldMkLst>
          <pc:docMk/>
          <pc:sldMk cId="0" sldId="269"/>
        </pc:sldMkLst>
      </pc:sldChg>
      <pc:sldChg chg="modNotesTx">
        <pc:chgData name="שחר דלאל" userId="9248efb7-ee8e-4ddc-a34e-7c80b82c83e1" providerId="ADAL" clId="{CC2513CC-33BF-4F17-9190-CD0E0AA65935}" dt="2023-09-21T05:15:38.342" v="16" actId="6549"/>
        <pc:sldMkLst>
          <pc:docMk/>
          <pc:sldMk cId="0" sldId="270"/>
        </pc:sldMkLst>
      </pc:sldChg>
      <pc:sldChg chg="modNotesTx">
        <pc:chgData name="שחר דלאל" userId="9248efb7-ee8e-4ddc-a34e-7c80b82c83e1" providerId="ADAL" clId="{CC2513CC-33BF-4F17-9190-CD0E0AA65935}" dt="2023-09-21T05:15:42.020" v="17" actId="6549"/>
        <pc:sldMkLst>
          <pc:docMk/>
          <pc:sldMk cId="0" sldId="271"/>
        </pc:sldMkLst>
      </pc:sldChg>
      <pc:sldChg chg="modNotesTx">
        <pc:chgData name="שחר דלאל" userId="9248efb7-ee8e-4ddc-a34e-7c80b82c83e1" providerId="ADAL" clId="{CC2513CC-33BF-4F17-9190-CD0E0AA65935}" dt="2023-09-21T05:15:44.952" v="18" actId="6549"/>
        <pc:sldMkLst>
          <pc:docMk/>
          <pc:sldMk cId="0" sldId="272"/>
        </pc:sldMkLst>
      </pc:sldChg>
      <pc:sldChg chg="modNotesTx">
        <pc:chgData name="שחר דלאל" userId="9248efb7-ee8e-4ddc-a34e-7c80b82c83e1" providerId="ADAL" clId="{CC2513CC-33BF-4F17-9190-CD0E0AA65935}" dt="2023-09-21T05:15:48.943" v="19" actId="6549"/>
        <pc:sldMkLst>
          <pc:docMk/>
          <pc:sldMk cId="0" sldId="273"/>
        </pc:sldMkLst>
      </pc:sldChg>
      <pc:sldChg chg="modNotesTx">
        <pc:chgData name="שחר דלאל" userId="9248efb7-ee8e-4ddc-a34e-7c80b82c83e1" providerId="ADAL" clId="{CC2513CC-33BF-4F17-9190-CD0E0AA65935}" dt="2023-09-21T05:15:52.538" v="20" actId="6549"/>
        <pc:sldMkLst>
          <pc:docMk/>
          <pc:sldMk cId="0" sldId="274"/>
        </pc:sldMkLst>
      </pc:sldChg>
      <pc:sldChg chg="modNotesTx">
        <pc:chgData name="שחר דלאל" userId="9248efb7-ee8e-4ddc-a34e-7c80b82c83e1" providerId="ADAL" clId="{CC2513CC-33BF-4F17-9190-CD0E0AA65935}" dt="2023-09-21T05:15:57.046" v="21" actId="6549"/>
        <pc:sldMkLst>
          <pc:docMk/>
          <pc:sldMk cId="0" sldId="275"/>
        </pc:sldMkLst>
      </pc:sldChg>
      <pc:sldChg chg="modNotesTx">
        <pc:chgData name="שחר דלאל" userId="9248efb7-ee8e-4ddc-a34e-7c80b82c83e1" providerId="ADAL" clId="{CC2513CC-33BF-4F17-9190-CD0E0AA65935}" dt="2023-09-21T05:15:59.862" v="22" actId="6549"/>
        <pc:sldMkLst>
          <pc:docMk/>
          <pc:sldMk cId="0"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879A9292-F9CF-4E9E-9521-61FAA0C4CDD8}" type="datetimeFigureOut">
              <a:rPr lang="he-IL" smtClean="0"/>
              <a:t>ו'/תשרי/תשפ"ד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2A673AF7-8862-4598-9781-E5AE226FD7F5}" type="slidenum">
              <a:rPr lang="he-IL" smtClean="0"/>
              <a:t>‹#›</a:t>
            </a:fld>
            <a:endParaRPr lang="he-IL"/>
          </a:p>
        </p:txBody>
      </p:sp>
    </p:spTree>
    <p:extLst>
      <p:ext uri="{BB962C8B-B14F-4D97-AF65-F5344CB8AC3E}">
        <p14:creationId xmlns:p14="http://schemas.microsoft.com/office/powerpoint/2010/main" val="340611804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1</a:t>
            </a:fld>
            <a:endParaRPr lang="he-IL"/>
          </a:p>
        </p:txBody>
      </p:sp>
    </p:spTree>
    <p:extLst>
      <p:ext uri="{BB962C8B-B14F-4D97-AF65-F5344CB8AC3E}">
        <p14:creationId xmlns:p14="http://schemas.microsoft.com/office/powerpoint/2010/main" val="1537872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12</a:t>
            </a:fld>
            <a:endParaRPr lang="he-IL"/>
          </a:p>
        </p:txBody>
      </p:sp>
    </p:spTree>
    <p:extLst>
      <p:ext uri="{BB962C8B-B14F-4D97-AF65-F5344CB8AC3E}">
        <p14:creationId xmlns:p14="http://schemas.microsoft.com/office/powerpoint/2010/main" val="3129797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13</a:t>
            </a:fld>
            <a:endParaRPr lang="he-IL"/>
          </a:p>
        </p:txBody>
      </p:sp>
    </p:spTree>
    <p:extLst>
      <p:ext uri="{BB962C8B-B14F-4D97-AF65-F5344CB8AC3E}">
        <p14:creationId xmlns:p14="http://schemas.microsoft.com/office/powerpoint/2010/main" val="362633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14</a:t>
            </a:fld>
            <a:endParaRPr lang="he-IL"/>
          </a:p>
        </p:txBody>
      </p:sp>
    </p:spTree>
    <p:extLst>
      <p:ext uri="{BB962C8B-B14F-4D97-AF65-F5344CB8AC3E}">
        <p14:creationId xmlns:p14="http://schemas.microsoft.com/office/powerpoint/2010/main" val="98959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15</a:t>
            </a:fld>
            <a:endParaRPr lang="he-IL"/>
          </a:p>
        </p:txBody>
      </p:sp>
    </p:spTree>
    <p:extLst>
      <p:ext uri="{BB962C8B-B14F-4D97-AF65-F5344CB8AC3E}">
        <p14:creationId xmlns:p14="http://schemas.microsoft.com/office/powerpoint/2010/main" val="530875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16</a:t>
            </a:fld>
            <a:endParaRPr lang="he-IL"/>
          </a:p>
        </p:txBody>
      </p:sp>
    </p:spTree>
    <p:extLst>
      <p:ext uri="{BB962C8B-B14F-4D97-AF65-F5344CB8AC3E}">
        <p14:creationId xmlns:p14="http://schemas.microsoft.com/office/powerpoint/2010/main" val="391722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17</a:t>
            </a:fld>
            <a:endParaRPr lang="he-IL"/>
          </a:p>
        </p:txBody>
      </p:sp>
    </p:spTree>
    <p:extLst>
      <p:ext uri="{BB962C8B-B14F-4D97-AF65-F5344CB8AC3E}">
        <p14:creationId xmlns:p14="http://schemas.microsoft.com/office/powerpoint/2010/main" val="4156440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18</a:t>
            </a:fld>
            <a:endParaRPr lang="he-IL"/>
          </a:p>
        </p:txBody>
      </p:sp>
    </p:spTree>
    <p:extLst>
      <p:ext uri="{BB962C8B-B14F-4D97-AF65-F5344CB8AC3E}">
        <p14:creationId xmlns:p14="http://schemas.microsoft.com/office/powerpoint/2010/main" val="557601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19</a:t>
            </a:fld>
            <a:endParaRPr lang="he-IL"/>
          </a:p>
        </p:txBody>
      </p:sp>
    </p:spTree>
    <p:extLst>
      <p:ext uri="{BB962C8B-B14F-4D97-AF65-F5344CB8AC3E}">
        <p14:creationId xmlns:p14="http://schemas.microsoft.com/office/powerpoint/2010/main" val="1507117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20</a:t>
            </a:fld>
            <a:endParaRPr lang="he-IL"/>
          </a:p>
        </p:txBody>
      </p:sp>
    </p:spTree>
    <p:extLst>
      <p:ext uri="{BB962C8B-B14F-4D97-AF65-F5344CB8AC3E}">
        <p14:creationId xmlns:p14="http://schemas.microsoft.com/office/powerpoint/2010/main" val="1375468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21</a:t>
            </a:fld>
            <a:endParaRPr lang="he-IL"/>
          </a:p>
        </p:txBody>
      </p:sp>
    </p:spTree>
    <p:extLst>
      <p:ext uri="{BB962C8B-B14F-4D97-AF65-F5344CB8AC3E}">
        <p14:creationId xmlns:p14="http://schemas.microsoft.com/office/powerpoint/2010/main" val="59721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2</a:t>
            </a:fld>
            <a:endParaRPr lang="he-IL"/>
          </a:p>
        </p:txBody>
      </p:sp>
    </p:spTree>
    <p:extLst>
      <p:ext uri="{BB962C8B-B14F-4D97-AF65-F5344CB8AC3E}">
        <p14:creationId xmlns:p14="http://schemas.microsoft.com/office/powerpoint/2010/main" val="229466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3</a:t>
            </a:fld>
            <a:endParaRPr lang="he-IL"/>
          </a:p>
        </p:txBody>
      </p:sp>
    </p:spTree>
    <p:extLst>
      <p:ext uri="{BB962C8B-B14F-4D97-AF65-F5344CB8AC3E}">
        <p14:creationId xmlns:p14="http://schemas.microsoft.com/office/powerpoint/2010/main" val="3395537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5</a:t>
            </a:fld>
            <a:endParaRPr lang="he-IL"/>
          </a:p>
        </p:txBody>
      </p:sp>
    </p:spTree>
    <p:extLst>
      <p:ext uri="{BB962C8B-B14F-4D97-AF65-F5344CB8AC3E}">
        <p14:creationId xmlns:p14="http://schemas.microsoft.com/office/powerpoint/2010/main" val="367718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6</a:t>
            </a:fld>
            <a:endParaRPr lang="he-IL"/>
          </a:p>
        </p:txBody>
      </p:sp>
    </p:spTree>
    <p:extLst>
      <p:ext uri="{BB962C8B-B14F-4D97-AF65-F5344CB8AC3E}">
        <p14:creationId xmlns:p14="http://schemas.microsoft.com/office/powerpoint/2010/main" val="1368066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7</a:t>
            </a:fld>
            <a:endParaRPr lang="he-IL"/>
          </a:p>
        </p:txBody>
      </p:sp>
    </p:spTree>
    <p:extLst>
      <p:ext uri="{BB962C8B-B14F-4D97-AF65-F5344CB8AC3E}">
        <p14:creationId xmlns:p14="http://schemas.microsoft.com/office/powerpoint/2010/main" val="3122668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8</a:t>
            </a:fld>
            <a:endParaRPr lang="he-IL"/>
          </a:p>
        </p:txBody>
      </p:sp>
    </p:spTree>
    <p:extLst>
      <p:ext uri="{BB962C8B-B14F-4D97-AF65-F5344CB8AC3E}">
        <p14:creationId xmlns:p14="http://schemas.microsoft.com/office/powerpoint/2010/main" val="950255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10</a:t>
            </a:fld>
            <a:endParaRPr lang="he-IL"/>
          </a:p>
        </p:txBody>
      </p:sp>
    </p:spTree>
    <p:extLst>
      <p:ext uri="{BB962C8B-B14F-4D97-AF65-F5344CB8AC3E}">
        <p14:creationId xmlns:p14="http://schemas.microsoft.com/office/powerpoint/2010/main" val="1205367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11</a:t>
            </a:fld>
            <a:endParaRPr lang="he-IL"/>
          </a:p>
        </p:txBody>
      </p:sp>
    </p:spTree>
    <p:extLst>
      <p:ext uri="{BB962C8B-B14F-4D97-AF65-F5344CB8AC3E}">
        <p14:creationId xmlns:p14="http://schemas.microsoft.com/office/powerpoint/2010/main" val="3709662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4373372" y="3306099"/>
            <a:ext cx="9541256" cy="5514051"/>
          </a:xfrm>
          <a:custGeom>
            <a:avLst/>
            <a:gdLst/>
            <a:ahLst/>
            <a:cxnLst/>
            <a:rect l="l" t="t" r="r" b="b"/>
            <a:pathLst>
              <a:path w="9541256" h="5514051">
                <a:moveTo>
                  <a:pt x="0" y="0"/>
                </a:moveTo>
                <a:lnTo>
                  <a:pt x="9541256" y="0"/>
                </a:lnTo>
                <a:lnTo>
                  <a:pt x="9541256" y="5514051"/>
                </a:lnTo>
                <a:lnTo>
                  <a:pt x="0" y="55140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AutoShape 3"/>
          <p:cNvSpPr/>
          <p:nvPr/>
        </p:nvSpPr>
        <p:spPr>
          <a:xfrm>
            <a:off x="1028700" y="9777645"/>
            <a:ext cx="16230600" cy="0"/>
          </a:xfrm>
          <a:prstGeom prst="line">
            <a:avLst/>
          </a:prstGeom>
          <a:ln w="19050" cap="rnd">
            <a:solidFill>
              <a:srgbClr val="243B3B"/>
            </a:solidFill>
            <a:prstDash val="solid"/>
            <a:headEnd type="none" w="sm" len="sm"/>
            <a:tailEnd type="none" w="sm" len="sm"/>
          </a:ln>
        </p:spPr>
      </p:sp>
      <p:sp>
        <p:nvSpPr>
          <p:cNvPr id="4" name="Freeform 4"/>
          <p:cNvSpPr/>
          <p:nvPr/>
        </p:nvSpPr>
        <p:spPr>
          <a:xfrm rot="1419500">
            <a:off x="14594415" y="4003876"/>
            <a:ext cx="2395619" cy="1916495"/>
          </a:xfrm>
          <a:custGeom>
            <a:avLst/>
            <a:gdLst/>
            <a:ahLst/>
            <a:cxnLst/>
            <a:rect l="l" t="t" r="r" b="b"/>
            <a:pathLst>
              <a:path w="2395619" h="1916495">
                <a:moveTo>
                  <a:pt x="0" y="0"/>
                </a:moveTo>
                <a:lnTo>
                  <a:pt x="2395619" y="0"/>
                </a:lnTo>
                <a:lnTo>
                  <a:pt x="2395619" y="1916495"/>
                </a:lnTo>
                <a:lnTo>
                  <a:pt x="0" y="19164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391805" y="831040"/>
            <a:ext cx="17451212" cy="3172837"/>
          </a:xfrm>
          <a:prstGeom prst="rect">
            <a:avLst/>
          </a:prstGeom>
        </p:spPr>
        <p:txBody>
          <a:bodyPr lIns="0" tIns="0" rIns="0" bIns="0" rtlCol="0" anchor="t">
            <a:spAutoFit/>
          </a:bodyPr>
          <a:lstStyle/>
          <a:p>
            <a:pPr algn="ctr">
              <a:lnSpc>
                <a:spcPts val="8015"/>
              </a:lnSpc>
            </a:pPr>
            <a:r>
              <a:rPr lang="en-US" sz="5725">
                <a:solidFill>
                  <a:srgbClr val="FF66C4"/>
                </a:solidFill>
                <a:latin typeface="Agrandir Grand Heavy"/>
              </a:rPr>
              <a:t>Gender Classification based on Twitter Profile</a:t>
            </a:r>
          </a:p>
          <a:p>
            <a:pPr algn="ctr">
              <a:lnSpc>
                <a:spcPts val="8015"/>
              </a:lnSpc>
            </a:pPr>
            <a:endParaRPr lang="en-US" sz="5725">
              <a:solidFill>
                <a:srgbClr val="FF66C4"/>
              </a:solidFill>
              <a:latin typeface="Agrandir Grand Heavy"/>
            </a:endParaRPr>
          </a:p>
        </p:txBody>
      </p:sp>
      <p:sp>
        <p:nvSpPr>
          <p:cNvPr id="6" name="TextBox 6"/>
          <p:cNvSpPr txBox="1"/>
          <p:nvPr/>
        </p:nvSpPr>
        <p:spPr>
          <a:xfrm>
            <a:off x="197548" y="6311146"/>
            <a:ext cx="4756223" cy="3034164"/>
          </a:xfrm>
          <a:prstGeom prst="rect">
            <a:avLst/>
          </a:prstGeom>
        </p:spPr>
        <p:txBody>
          <a:bodyPr lIns="0" tIns="0" rIns="0" bIns="0" rtlCol="0" anchor="t">
            <a:spAutoFit/>
          </a:bodyPr>
          <a:lstStyle/>
          <a:p>
            <a:pPr>
              <a:lnSpc>
                <a:spcPts val="3760"/>
              </a:lnSpc>
              <a:spcBef>
                <a:spcPts val="2820"/>
              </a:spcBef>
            </a:pPr>
            <a:r>
              <a:rPr lang="en-US" sz="3760" dirty="0" err="1">
                <a:solidFill>
                  <a:srgbClr val="38B6FF"/>
                </a:solidFill>
                <a:latin typeface="Agrandir Grand Heavy"/>
              </a:rPr>
              <a:t>shahar</a:t>
            </a:r>
            <a:r>
              <a:rPr lang="en-US" sz="3760" dirty="0">
                <a:solidFill>
                  <a:srgbClr val="38B6FF"/>
                </a:solidFill>
                <a:latin typeface="Agrandir Grand Heavy"/>
              </a:rPr>
              <a:t> Dalal</a:t>
            </a:r>
          </a:p>
          <a:p>
            <a:pPr>
              <a:lnSpc>
                <a:spcPts val="3760"/>
              </a:lnSpc>
              <a:spcBef>
                <a:spcPts val="2820"/>
              </a:spcBef>
            </a:pPr>
            <a:r>
              <a:rPr lang="en-US" sz="3760" dirty="0">
                <a:solidFill>
                  <a:srgbClr val="38B6FF"/>
                </a:solidFill>
                <a:latin typeface="Agrandir Grand Heavy"/>
              </a:rPr>
              <a:t>205799976</a:t>
            </a:r>
          </a:p>
          <a:p>
            <a:pPr marL="0" lvl="0" indent="0">
              <a:lnSpc>
                <a:spcPts val="3760"/>
              </a:lnSpc>
              <a:spcBef>
                <a:spcPts val="2820"/>
              </a:spcBef>
            </a:pPr>
            <a:r>
              <a:rPr lang="en-US" sz="3760" dirty="0" err="1">
                <a:solidFill>
                  <a:srgbClr val="38B6FF"/>
                </a:solidFill>
                <a:latin typeface="Agrandir Grand Heavy"/>
              </a:rPr>
              <a:t>ofir</a:t>
            </a:r>
            <a:r>
              <a:rPr lang="en-US" sz="3760" dirty="0">
                <a:solidFill>
                  <a:srgbClr val="38B6FF"/>
                </a:solidFill>
                <a:latin typeface="Agrandir Grand Heavy"/>
              </a:rPr>
              <a:t> </a:t>
            </a:r>
            <a:r>
              <a:rPr lang="en-US" sz="3760" dirty="0" err="1">
                <a:solidFill>
                  <a:srgbClr val="38B6FF"/>
                </a:solidFill>
                <a:latin typeface="Agrandir Grand Heavy"/>
              </a:rPr>
              <a:t>galai</a:t>
            </a:r>
            <a:endParaRPr lang="en-US" sz="3760" dirty="0">
              <a:solidFill>
                <a:srgbClr val="38B6FF"/>
              </a:solidFill>
              <a:latin typeface="Agrandir Grand Heavy"/>
            </a:endParaRPr>
          </a:p>
          <a:p>
            <a:pPr marL="0" lvl="0" indent="0">
              <a:lnSpc>
                <a:spcPts val="3760"/>
              </a:lnSpc>
              <a:spcBef>
                <a:spcPts val="2820"/>
              </a:spcBef>
            </a:pPr>
            <a:r>
              <a:rPr lang="en-US" sz="3760" dirty="0">
                <a:solidFill>
                  <a:srgbClr val="38B6FF"/>
                </a:solidFill>
                <a:latin typeface="Agrandir Grand Heavy"/>
              </a:rPr>
              <a:t>209458900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82188"/>
            <a:ext cx="15653549" cy="8404176"/>
            <a:chOff x="0" y="0"/>
            <a:chExt cx="4110228" cy="2206725"/>
          </a:xfrm>
        </p:grpSpPr>
        <p:sp>
          <p:nvSpPr>
            <p:cNvPr id="3" name="Freeform 3"/>
            <p:cNvSpPr/>
            <p:nvPr/>
          </p:nvSpPr>
          <p:spPr>
            <a:xfrm>
              <a:off x="41910" y="43180"/>
              <a:ext cx="4061968" cy="2158465"/>
            </a:xfrm>
            <a:custGeom>
              <a:avLst/>
              <a:gdLst/>
              <a:ahLst/>
              <a:cxnLst/>
              <a:rect l="l" t="t" r="r" b="b"/>
              <a:pathLst>
                <a:path w="4061968" h="2158465">
                  <a:moveTo>
                    <a:pt x="0" y="0"/>
                  </a:moveTo>
                  <a:lnTo>
                    <a:pt x="4061968" y="0"/>
                  </a:lnTo>
                  <a:lnTo>
                    <a:pt x="4061968" y="2158465"/>
                  </a:lnTo>
                  <a:lnTo>
                    <a:pt x="0" y="2158465"/>
                  </a:lnTo>
                  <a:close/>
                </a:path>
              </a:pathLst>
            </a:custGeom>
            <a:solidFill>
              <a:srgbClr val="009BD1"/>
            </a:solidFill>
          </p:spPr>
        </p:sp>
        <p:sp>
          <p:nvSpPr>
            <p:cNvPr id="4" name="Freeform 4"/>
            <p:cNvSpPr/>
            <p:nvPr/>
          </p:nvSpPr>
          <p:spPr>
            <a:xfrm>
              <a:off x="35560" y="35560"/>
              <a:ext cx="4074668" cy="2171165"/>
            </a:xfrm>
            <a:custGeom>
              <a:avLst/>
              <a:gdLst/>
              <a:ahLst/>
              <a:cxnLst/>
              <a:rect l="l" t="t" r="r" b="b"/>
              <a:pathLst>
                <a:path w="4074668" h="2171165">
                  <a:moveTo>
                    <a:pt x="4074668" y="2171165"/>
                  </a:moveTo>
                  <a:lnTo>
                    <a:pt x="0" y="2171165"/>
                  </a:lnTo>
                  <a:lnTo>
                    <a:pt x="0" y="0"/>
                  </a:lnTo>
                  <a:lnTo>
                    <a:pt x="4074668" y="0"/>
                  </a:lnTo>
                  <a:lnTo>
                    <a:pt x="4074668" y="2171165"/>
                  </a:lnTo>
                  <a:close/>
                  <a:moveTo>
                    <a:pt x="12700" y="2158465"/>
                  </a:moveTo>
                  <a:lnTo>
                    <a:pt x="4061968" y="2158465"/>
                  </a:lnTo>
                  <a:lnTo>
                    <a:pt x="4061968" y="12700"/>
                  </a:lnTo>
                  <a:lnTo>
                    <a:pt x="12700" y="12700"/>
                  </a:lnTo>
                  <a:lnTo>
                    <a:pt x="12700" y="2158465"/>
                  </a:lnTo>
                  <a:close/>
                </a:path>
              </a:pathLst>
            </a:custGeom>
            <a:solidFill>
              <a:srgbClr val="38B6FF"/>
            </a:solidFill>
          </p:spPr>
        </p:sp>
        <p:sp>
          <p:nvSpPr>
            <p:cNvPr id="5" name="Freeform 5"/>
            <p:cNvSpPr/>
            <p:nvPr/>
          </p:nvSpPr>
          <p:spPr>
            <a:xfrm>
              <a:off x="0" y="0"/>
              <a:ext cx="4061968" cy="2158465"/>
            </a:xfrm>
            <a:custGeom>
              <a:avLst/>
              <a:gdLst/>
              <a:ahLst/>
              <a:cxnLst/>
              <a:rect l="l" t="t" r="r" b="b"/>
              <a:pathLst>
                <a:path w="4061968" h="2158465">
                  <a:moveTo>
                    <a:pt x="0" y="0"/>
                  </a:moveTo>
                  <a:lnTo>
                    <a:pt x="4061968" y="0"/>
                  </a:lnTo>
                  <a:lnTo>
                    <a:pt x="4061968" y="2158465"/>
                  </a:lnTo>
                  <a:lnTo>
                    <a:pt x="0" y="2158465"/>
                  </a:lnTo>
                  <a:close/>
                </a:path>
              </a:pathLst>
            </a:custGeom>
            <a:solidFill>
              <a:srgbClr val="FFFFFF"/>
            </a:solidFill>
          </p:spPr>
        </p:sp>
      </p:grpSp>
      <p:sp>
        <p:nvSpPr>
          <p:cNvPr id="6" name="Freeform 6"/>
          <p:cNvSpPr/>
          <p:nvPr/>
        </p:nvSpPr>
        <p:spPr>
          <a:xfrm>
            <a:off x="12704919" y="225935"/>
            <a:ext cx="5583081" cy="1997467"/>
          </a:xfrm>
          <a:custGeom>
            <a:avLst/>
            <a:gdLst/>
            <a:ahLst/>
            <a:cxnLst/>
            <a:rect l="l" t="t" r="r" b="b"/>
            <a:pathLst>
              <a:path w="5583081" h="1997467">
                <a:moveTo>
                  <a:pt x="0" y="0"/>
                </a:moveTo>
                <a:lnTo>
                  <a:pt x="5583081" y="0"/>
                </a:lnTo>
                <a:lnTo>
                  <a:pt x="5583081" y="1997468"/>
                </a:lnTo>
                <a:lnTo>
                  <a:pt x="0" y="1997468"/>
                </a:lnTo>
                <a:lnTo>
                  <a:pt x="0" y="0"/>
                </a:lnTo>
                <a:close/>
              </a:path>
            </a:pathLst>
          </a:custGeom>
          <a:blipFill>
            <a:blip r:embed="rId3"/>
            <a:stretch>
              <a:fillRect t="-26515" b="-26515"/>
            </a:stretch>
          </a:blipFill>
        </p:spPr>
      </p:sp>
      <p:sp>
        <p:nvSpPr>
          <p:cNvPr id="7" name="TextBox 7"/>
          <p:cNvSpPr txBox="1"/>
          <p:nvPr/>
        </p:nvSpPr>
        <p:spPr>
          <a:xfrm>
            <a:off x="199086" y="16385"/>
            <a:ext cx="8384892" cy="1704573"/>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Feature Engineering</a:t>
            </a:r>
          </a:p>
        </p:txBody>
      </p:sp>
      <p:sp>
        <p:nvSpPr>
          <p:cNvPr id="8" name="TextBox 8"/>
          <p:cNvSpPr txBox="1"/>
          <p:nvPr/>
        </p:nvSpPr>
        <p:spPr>
          <a:xfrm>
            <a:off x="1178443" y="2090053"/>
            <a:ext cx="15354063" cy="3594224"/>
          </a:xfrm>
          <a:prstGeom prst="rect">
            <a:avLst/>
          </a:prstGeom>
        </p:spPr>
        <p:txBody>
          <a:bodyPr lIns="0" tIns="0" rIns="0" bIns="0" rtlCol="0" anchor="t">
            <a:spAutoFit/>
          </a:bodyPr>
          <a:lstStyle/>
          <a:p>
            <a:pPr algn="ctr">
              <a:lnSpc>
                <a:spcPts val="4018"/>
              </a:lnSpc>
            </a:pPr>
            <a:r>
              <a:rPr lang="en-US" sz="2870">
                <a:solidFill>
                  <a:srgbClr val="000000"/>
                </a:solidFill>
                <a:latin typeface="Agrandir Grand"/>
              </a:rPr>
              <a:t>Feature engineering is the process of creating new features or modifying existing features to improve the performance of models. Important: Significantly improve performance.</a:t>
            </a:r>
          </a:p>
          <a:p>
            <a:pPr algn="ctr">
              <a:lnSpc>
                <a:spcPts val="4018"/>
              </a:lnSpc>
            </a:pPr>
            <a:endParaRPr lang="en-US" sz="2870">
              <a:solidFill>
                <a:srgbClr val="000000"/>
              </a:solidFill>
              <a:latin typeface="Agrandir Grand"/>
            </a:endParaRPr>
          </a:p>
          <a:p>
            <a:pPr marL="0" lvl="0" indent="0" algn="ctr">
              <a:lnSpc>
                <a:spcPts val="4018"/>
              </a:lnSpc>
              <a:spcBef>
                <a:spcPct val="0"/>
              </a:spcBef>
            </a:pPr>
            <a:endParaRPr lang="en-US" sz="2870">
              <a:solidFill>
                <a:srgbClr val="000000"/>
              </a:solidFill>
              <a:latin typeface="Agrandir Grand"/>
            </a:endParaRPr>
          </a:p>
          <a:p>
            <a:pPr marL="0" lvl="0" indent="0" algn="ctr">
              <a:lnSpc>
                <a:spcPts val="4018"/>
              </a:lnSpc>
              <a:spcBef>
                <a:spcPct val="0"/>
              </a:spcBef>
            </a:pPr>
            <a:endParaRPr lang="en-US" sz="2870">
              <a:solidFill>
                <a:srgbClr val="000000"/>
              </a:solidFill>
              <a:latin typeface="Agrandir Grand"/>
            </a:endParaRPr>
          </a:p>
          <a:p>
            <a:pPr marL="0" lvl="0" indent="0" algn="ctr">
              <a:lnSpc>
                <a:spcPts val="4018"/>
              </a:lnSpc>
              <a:spcBef>
                <a:spcPct val="0"/>
              </a:spcBef>
            </a:pPr>
            <a:endParaRPr lang="en-US" sz="2870">
              <a:solidFill>
                <a:srgbClr val="000000"/>
              </a:solidFill>
              <a:latin typeface="Agrandir Grand"/>
            </a:endParaRPr>
          </a:p>
        </p:txBody>
      </p:sp>
      <p:sp>
        <p:nvSpPr>
          <p:cNvPr id="9" name="TextBox 9"/>
          <p:cNvSpPr txBox="1"/>
          <p:nvPr/>
        </p:nvSpPr>
        <p:spPr>
          <a:xfrm>
            <a:off x="1351284" y="4217466"/>
            <a:ext cx="15008382" cy="4595001"/>
          </a:xfrm>
          <a:prstGeom prst="rect">
            <a:avLst/>
          </a:prstGeom>
        </p:spPr>
        <p:txBody>
          <a:bodyPr lIns="0" tIns="0" rIns="0" bIns="0" rtlCol="0" anchor="t">
            <a:spAutoFit/>
          </a:bodyPr>
          <a:lstStyle/>
          <a:p>
            <a:pPr algn="ctr">
              <a:lnSpc>
                <a:spcPts val="3982"/>
              </a:lnSpc>
              <a:spcBef>
                <a:spcPct val="0"/>
              </a:spcBef>
            </a:pPr>
            <a:r>
              <a:rPr lang="en-US" sz="2844">
                <a:solidFill>
                  <a:srgbClr val="000000"/>
                </a:solidFill>
                <a:latin typeface="Agrandir Grand"/>
              </a:rPr>
              <a:t>In our project, we've conjured up a new feature called "text_description."</a:t>
            </a:r>
          </a:p>
          <a:p>
            <a:pPr algn="ctr">
              <a:lnSpc>
                <a:spcPts val="3982"/>
              </a:lnSpc>
              <a:spcBef>
                <a:spcPct val="0"/>
              </a:spcBef>
            </a:pPr>
            <a:r>
              <a:rPr lang="en-US" sz="2844">
                <a:solidFill>
                  <a:srgbClr val="000000"/>
                </a:solidFill>
                <a:latin typeface="Agrandir Grand"/>
              </a:rPr>
              <a:t>It's a fusion of two crucial pieces of information—tweet text and profile description.</a:t>
            </a:r>
          </a:p>
          <a:p>
            <a:pPr algn="ctr">
              <a:lnSpc>
                <a:spcPts val="3982"/>
              </a:lnSpc>
              <a:spcBef>
                <a:spcPct val="0"/>
              </a:spcBef>
            </a:pPr>
            <a:r>
              <a:rPr lang="en-US" sz="2844">
                <a:solidFill>
                  <a:srgbClr val="000000"/>
                </a:solidFill>
                <a:latin typeface="Agrandir Grand"/>
              </a:rPr>
              <a:t>This amalgamation aims to capture more comprehensive insights about each Twitter user.</a:t>
            </a:r>
          </a:p>
          <a:p>
            <a:pPr algn="ctr">
              <a:lnSpc>
                <a:spcPts val="3982"/>
              </a:lnSpc>
              <a:spcBef>
                <a:spcPct val="0"/>
              </a:spcBef>
            </a:pPr>
            <a:r>
              <a:rPr lang="en-US" sz="2844">
                <a:solidFill>
                  <a:srgbClr val="000000"/>
                </a:solidFill>
                <a:latin typeface="Agrandir Grand"/>
              </a:rPr>
              <a:t>Combining the essence of what users share in their tweets with their profile descriptions enriches our dataset and equips us with a more potent tool for classification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478517" y="2254915"/>
            <a:ext cx="15330966" cy="5777171"/>
            <a:chOff x="0" y="0"/>
            <a:chExt cx="4110228" cy="1548858"/>
          </a:xfrm>
        </p:grpSpPr>
        <p:sp>
          <p:nvSpPr>
            <p:cNvPr id="3" name="Freeform 3"/>
            <p:cNvSpPr/>
            <p:nvPr/>
          </p:nvSpPr>
          <p:spPr>
            <a:xfrm>
              <a:off x="41910" y="43180"/>
              <a:ext cx="4061968" cy="1500598"/>
            </a:xfrm>
            <a:custGeom>
              <a:avLst/>
              <a:gdLst/>
              <a:ahLst/>
              <a:cxnLst/>
              <a:rect l="l" t="t" r="r" b="b"/>
              <a:pathLst>
                <a:path w="4061968" h="1500598">
                  <a:moveTo>
                    <a:pt x="0" y="0"/>
                  </a:moveTo>
                  <a:lnTo>
                    <a:pt x="4061968" y="0"/>
                  </a:lnTo>
                  <a:lnTo>
                    <a:pt x="4061968" y="1500598"/>
                  </a:lnTo>
                  <a:lnTo>
                    <a:pt x="0" y="1500598"/>
                  </a:lnTo>
                  <a:close/>
                </a:path>
              </a:pathLst>
            </a:custGeom>
            <a:solidFill>
              <a:srgbClr val="009BD1"/>
            </a:solidFill>
          </p:spPr>
        </p:sp>
        <p:sp>
          <p:nvSpPr>
            <p:cNvPr id="4" name="Freeform 4"/>
            <p:cNvSpPr/>
            <p:nvPr/>
          </p:nvSpPr>
          <p:spPr>
            <a:xfrm>
              <a:off x="35560" y="35560"/>
              <a:ext cx="4074668" cy="1513298"/>
            </a:xfrm>
            <a:custGeom>
              <a:avLst/>
              <a:gdLst/>
              <a:ahLst/>
              <a:cxnLst/>
              <a:rect l="l" t="t" r="r" b="b"/>
              <a:pathLst>
                <a:path w="4074668" h="1513298">
                  <a:moveTo>
                    <a:pt x="4074668" y="1513298"/>
                  </a:moveTo>
                  <a:lnTo>
                    <a:pt x="0" y="1513298"/>
                  </a:lnTo>
                  <a:lnTo>
                    <a:pt x="0" y="0"/>
                  </a:lnTo>
                  <a:lnTo>
                    <a:pt x="4074668" y="0"/>
                  </a:lnTo>
                  <a:lnTo>
                    <a:pt x="4074668" y="1513298"/>
                  </a:lnTo>
                  <a:close/>
                  <a:moveTo>
                    <a:pt x="12700" y="1500598"/>
                  </a:moveTo>
                  <a:lnTo>
                    <a:pt x="4061968" y="1500598"/>
                  </a:lnTo>
                  <a:lnTo>
                    <a:pt x="4061968" y="12700"/>
                  </a:lnTo>
                  <a:lnTo>
                    <a:pt x="12700" y="12700"/>
                  </a:lnTo>
                  <a:lnTo>
                    <a:pt x="12700" y="1500598"/>
                  </a:lnTo>
                  <a:close/>
                </a:path>
              </a:pathLst>
            </a:custGeom>
            <a:solidFill>
              <a:srgbClr val="38B6FF"/>
            </a:solidFill>
          </p:spPr>
        </p:sp>
        <p:sp>
          <p:nvSpPr>
            <p:cNvPr id="5" name="Freeform 5"/>
            <p:cNvSpPr/>
            <p:nvPr/>
          </p:nvSpPr>
          <p:spPr>
            <a:xfrm>
              <a:off x="0" y="0"/>
              <a:ext cx="4061968" cy="1500598"/>
            </a:xfrm>
            <a:custGeom>
              <a:avLst/>
              <a:gdLst/>
              <a:ahLst/>
              <a:cxnLst/>
              <a:rect l="l" t="t" r="r" b="b"/>
              <a:pathLst>
                <a:path w="4061968" h="1500598">
                  <a:moveTo>
                    <a:pt x="0" y="0"/>
                  </a:moveTo>
                  <a:lnTo>
                    <a:pt x="4061968" y="0"/>
                  </a:lnTo>
                  <a:lnTo>
                    <a:pt x="4061968" y="1500598"/>
                  </a:lnTo>
                  <a:lnTo>
                    <a:pt x="0" y="1500598"/>
                  </a:lnTo>
                  <a:close/>
                </a:path>
              </a:pathLst>
            </a:custGeom>
            <a:solidFill>
              <a:srgbClr val="FFFFFF"/>
            </a:solidFill>
          </p:spPr>
        </p:sp>
      </p:grpSp>
      <p:sp>
        <p:nvSpPr>
          <p:cNvPr id="6" name="Freeform 6"/>
          <p:cNvSpPr/>
          <p:nvPr/>
        </p:nvSpPr>
        <p:spPr>
          <a:xfrm>
            <a:off x="7898217" y="6962763"/>
            <a:ext cx="3147431" cy="3147431"/>
          </a:xfrm>
          <a:custGeom>
            <a:avLst/>
            <a:gdLst/>
            <a:ahLst/>
            <a:cxnLst/>
            <a:rect l="l" t="t" r="r" b="b"/>
            <a:pathLst>
              <a:path w="3147431" h="3147431">
                <a:moveTo>
                  <a:pt x="0" y="0"/>
                </a:moveTo>
                <a:lnTo>
                  <a:pt x="3147431" y="0"/>
                </a:lnTo>
                <a:lnTo>
                  <a:pt x="3147431" y="3147431"/>
                </a:lnTo>
                <a:lnTo>
                  <a:pt x="0" y="31474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478517" y="2660238"/>
            <a:ext cx="15008382" cy="4090176"/>
          </a:xfrm>
          <a:prstGeom prst="rect">
            <a:avLst/>
          </a:prstGeom>
        </p:spPr>
        <p:txBody>
          <a:bodyPr lIns="0" tIns="0" rIns="0" bIns="0" rtlCol="0" anchor="t">
            <a:spAutoFit/>
          </a:bodyPr>
          <a:lstStyle/>
          <a:p>
            <a:pPr algn="ctr">
              <a:lnSpc>
                <a:spcPts val="3982"/>
              </a:lnSpc>
              <a:spcBef>
                <a:spcPct val="0"/>
              </a:spcBef>
            </a:pPr>
            <a:r>
              <a:rPr lang="en-US" sz="2844">
                <a:solidFill>
                  <a:srgbClr val="000000"/>
                </a:solidFill>
                <a:latin typeface="Agrandir Grand"/>
              </a:rPr>
              <a:t>Categorical properties represent qualitative variables without structured order. They present unique challenges in machine learning. Our dataset includes features such as "link_color" Label coding is our favorite tool to tame categorical data. It turns categorical values into a numerical format, allowing our machine learning models to process them. Each unique category is assigned a numeric label. For example, different link colors are mapped to specific numeric values</a:t>
            </a:r>
          </a:p>
        </p:txBody>
      </p:sp>
      <p:sp>
        <p:nvSpPr>
          <p:cNvPr id="8" name="TextBox 8"/>
          <p:cNvSpPr txBox="1"/>
          <p:nvPr/>
        </p:nvSpPr>
        <p:spPr>
          <a:xfrm>
            <a:off x="199086" y="16385"/>
            <a:ext cx="8384892" cy="1704573"/>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Handling Categorical Data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478517" y="2254915"/>
            <a:ext cx="15330966" cy="5777171"/>
            <a:chOff x="0" y="0"/>
            <a:chExt cx="4110228" cy="1548858"/>
          </a:xfrm>
        </p:grpSpPr>
        <p:sp>
          <p:nvSpPr>
            <p:cNvPr id="3" name="Freeform 3"/>
            <p:cNvSpPr/>
            <p:nvPr/>
          </p:nvSpPr>
          <p:spPr>
            <a:xfrm>
              <a:off x="41910" y="43180"/>
              <a:ext cx="4061968" cy="1500598"/>
            </a:xfrm>
            <a:custGeom>
              <a:avLst/>
              <a:gdLst/>
              <a:ahLst/>
              <a:cxnLst/>
              <a:rect l="l" t="t" r="r" b="b"/>
              <a:pathLst>
                <a:path w="4061968" h="1500598">
                  <a:moveTo>
                    <a:pt x="0" y="0"/>
                  </a:moveTo>
                  <a:lnTo>
                    <a:pt x="4061968" y="0"/>
                  </a:lnTo>
                  <a:lnTo>
                    <a:pt x="4061968" y="1500598"/>
                  </a:lnTo>
                  <a:lnTo>
                    <a:pt x="0" y="1500598"/>
                  </a:lnTo>
                  <a:close/>
                </a:path>
              </a:pathLst>
            </a:custGeom>
            <a:solidFill>
              <a:srgbClr val="009BD1"/>
            </a:solidFill>
          </p:spPr>
        </p:sp>
        <p:sp>
          <p:nvSpPr>
            <p:cNvPr id="4" name="Freeform 4"/>
            <p:cNvSpPr/>
            <p:nvPr/>
          </p:nvSpPr>
          <p:spPr>
            <a:xfrm>
              <a:off x="35560" y="35560"/>
              <a:ext cx="4074668" cy="1513298"/>
            </a:xfrm>
            <a:custGeom>
              <a:avLst/>
              <a:gdLst/>
              <a:ahLst/>
              <a:cxnLst/>
              <a:rect l="l" t="t" r="r" b="b"/>
              <a:pathLst>
                <a:path w="4074668" h="1513298">
                  <a:moveTo>
                    <a:pt x="4074668" y="1513298"/>
                  </a:moveTo>
                  <a:lnTo>
                    <a:pt x="0" y="1513298"/>
                  </a:lnTo>
                  <a:lnTo>
                    <a:pt x="0" y="0"/>
                  </a:lnTo>
                  <a:lnTo>
                    <a:pt x="4074668" y="0"/>
                  </a:lnTo>
                  <a:lnTo>
                    <a:pt x="4074668" y="1513298"/>
                  </a:lnTo>
                  <a:close/>
                  <a:moveTo>
                    <a:pt x="12700" y="1500598"/>
                  </a:moveTo>
                  <a:lnTo>
                    <a:pt x="4061968" y="1500598"/>
                  </a:lnTo>
                  <a:lnTo>
                    <a:pt x="4061968" y="12700"/>
                  </a:lnTo>
                  <a:lnTo>
                    <a:pt x="12700" y="12700"/>
                  </a:lnTo>
                  <a:lnTo>
                    <a:pt x="12700" y="1500598"/>
                  </a:lnTo>
                  <a:close/>
                </a:path>
              </a:pathLst>
            </a:custGeom>
            <a:solidFill>
              <a:srgbClr val="38B6FF"/>
            </a:solidFill>
          </p:spPr>
        </p:sp>
        <p:sp>
          <p:nvSpPr>
            <p:cNvPr id="5" name="Freeform 5"/>
            <p:cNvSpPr/>
            <p:nvPr/>
          </p:nvSpPr>
          <p:spPr>
            <a:xfrm>
              <a:off x="0" y="0"/>
              <a:ext cx="4061968" cy="1500598"/>
            </a:xfrm>
            <a:custGeom>
              <a:avLst/>
              <a:gdLst/>
              <a:ahLst/>
              <a:cxnLst/>
              <a:rect l="l" t="t" r="r" b="b"/>
              <a:pathLst>
                <a:path w="4061968" h="1500598">
                  <a:moveTo>
                    <a:pt x="0" y="0"/>
                  </a:moveTo>
                  <a:lnTo>
                    <a:pt x="4061968" y="0"/>
                  </a:lnTo>
                  <a:lnTo>
                    <a:pt x="4061968" y="1500598"/>
                  </a:lnTo>
                  <a:lnTo>
                    <a:pt x="0" y="1500598"/>
                  </a:lnTo>
                  <a:close/>
                </a:path>
              </a:pathLst>
            </a:custGeom>
            <a:solidFill>
              <a:srgbClr val="FFFFFF"/>
            </a:solidFill>
          </p:spPr>
        </p:sp>
      </p:grpSp>
      <p:sp>
        <p:nvSpPr>
          <p:cNvPr id="6" name="Freeform 6"/>
          <p:cNvSpPr/>
          <p:nvPr/>
        </p:nvSpPr>
        <p:spPr>
          <a:xfrm>
            <a:off x="12341100" y="6962763"/>
            <a:ext cx="4918200" cy="2766487"/>
          </a:xfrm>
          <a:custGeom>
            <a:avLst/>
            <a:gdLst/>
            <a:ahLst/>
            <a:cxnLst/>
            <a:rect l="l" t="t" r="r" b="b"/>
            <a:pathLst>
              <a:path w="4918200" h="2766487">
                <a:moveTo>
                  <a:pt x="0" y="0"/>
                </a:moveTo>
                <a:lnTo>
                  <a:pt x="4918200" y="0"/>
                </a:lnTo>
                <a:lnTo>
                  <a:pt x="4918200" y="2766488"/>
                </a:lnTo>
                <a:lnTo>
                  <a:pt x="0" y="2766488"/>
                </a:lnTo>
                <a:lnTo>
                  <a:pt x="0" y="0"/>
                </a:lnTo>
                <a:close/>
              </a:path>
            </a:pathLst>
          </a:custGeom>
          <a:blipFill>
            <a:blip r:embed="rId3"/>
            <a:stretch>
              <a:fillRect/>
            </a:stretch>
          </a:blipFill>
        </p:spPr>
      </p:sp>
      <p:sp>
        <p:nvSpPr>
          <p:cNvPr id="7" name="TextBox 7"/>
          <p:cNvSpPr txBox="1"/>
          <p:nvPr/>
        </p:nvSpPr>
        <p:spPr>
          <a:xfrm>
            <a:off x="1478517" y="2660238"/>
            <a:ext cx="15008382" cy="4090176"/>
          </a:xfrm>
          <a:prstGeom prst="rect">
            <a:avLst/>
          </a:prstGeom>
        </p:spPr>
        <p:txBody>
          <a:bodyPr lIns="0" tIns="0" rIns="0" bIns="0" rtlCol="0" anchor="t">
            <a:spAutoFit/>
          </a:bodyPr>
          <a:lstStyle/>
          <a:p>
            <a:pPr algn="ctr">
              <a:lnSpc>
                <a:spcPts val="3982"/>
              </a:lnSpc>
            </a:pPr>
            <a:endParaRPr/>
          </a:p>
          <a:p>
            <a:pPr algn="ctr">
              <a:lnSpc>
                <a:spcPts val="3982"/>
              </a:lnSpc>
              <a:spcBef>
                <a:spcPct val="0"/>
              </a:spcBef>
            </a:pPr>
            <a:r>
              <a:rPr lang="en-US" sz="2844">
                <a:solidFill>
                  <a:srgbClr val="000000"/>
                </a:solidFill>
                <a:latin typeface="Agrandir Grand"/>
              </a:rPr>
              <a:t>Text data preprocessing is vital to convert messy, unstructured text into a clean, structured format for analysis. It enhances machine readability, extracts meaningful patterns, and boosts model performance. Techniques include cleaning to remove noise, tokenization for word-level analysis, and stopword removal to focus on content-carrying words, streamlining text data for effective analysis and modeling</a:t>
            </a:r>
          </a:p>
        </p:txBody>
      </p:sp>
      <p:sp>
        <p:nvSpPr>
          <p:cNvPr id="8" name="TextBox 8"/>
          <p:cNvSpPr txBox="1"/>
          <p:nvPr/>
        </p:nvSpPr>
        <p:spPr>
          <a:xfrm>
            <a:off x="199086" y="16385"/>
            <a:ext cx="8384892" cy="1704573"/>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Text Data Preprocessing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478517" y="1295169"/>
            <a:ext cx="15330966" cy="4071861"/>
            <a:chOff x="0" y="0"/>
            <a:chExt cx="4110228" cy="1091665"/>
          </a:xfrm>
        </p:grpSpPr>
        <p:sp>
          <p:nvSpPr>
            <p:cNvPr id="3" name="Freeform 3"/>
            <p:cNvSpPr/>
            <p:nvPr/>
          </p:nvSpPr>
          <p:spPr>
            <a:xfrm>
              <a:off x="41910" y="43180"/>
              <a:ext cx="4061968" cy="1043405"/>
            </a:xfrm>
            <a:custGeom>
              <a:avLst/>
              <a:gdLst/>
              <a:ahLst/>
              <a:cxnLst/>
              <a:rect l="l" t="t" r="r" b="b"/>
              <a:pathLst>
                <a:path w="4061968" h="1043405">
                  <a:moveTo>
                    <a:pt x="0" y="0"/>
                  </a:moveTo>
                  <a:lnTo>
                    <a:pt x="4061968" y="0"/>
                  </a:lnTo>
                  <a:lnTo>
                    <a:pt x="4061968" y="1043405"/>
                  </a:lnTo>
                  <a:lnTo>
                    <a:pt x="0" y="1043405"/>
                  </a:lnTo>
                  <a:close/>
                </a:path>
              </a:pathLst>
            </a:custGeom>
            <a:solidFill>
              <a:srgbClr val="009BD1"/>
            </a:solidFill>
          </p:spPr>
        </p:sp>
        <p:sp>
          <p:nvSpPr>
            <p:cNvPr id="4" name="Freeform 4"/>
            <p:cNvSpPr/>
            <p:nvPr/>
          </p:nvSpPr>
          <p:spPr>
            <a:xfrm>
              <a:off x="35560" y="35560"/>
              <a:ext cx="4074668" cy="1056105"/>
            </a:xfrm>
            <a:custGeom>
              <a:avLst/>
              <a:gdLst/>
              <a:ahLst/>
              <a:cxnLst/>
              <a:rect l="l" t="t" r="r" b="b"/>
              <a:pathLst>
                <a:path w="4074668" h="1056105">
                  <a:moveTo>
                    <a:pt x="4074668" y="1056105"/>
                  </a:moveTo>
                  <a:lnTo>
                    <a:pt x="0" y="1056105"/>
                  </a:lnTo>
                  <a:lnTo>
                    <a:pt x="0" y="0"/>
                  </a:lnTo>
                  <a:lnTo>
                    <a:pt x="4074668" y="0"/>
                  </a:lnTo>
                  <a:lnTo>
                    <a:pt x="4074668" y="1056105"/>
                  </a:lnTo>
                  <a:close/>
                  <a:moveTo>
                    <a:pt x="12700" y="1043405"/>
                  </a:moveTo>
                  <a:lnTo>
                    <a:pt x="4061968" y="1043405"/>
                  </a:lnTo>
                  <a:lnTo>
                    <a:pt x="4061968" y="12700"/>
                  </a:lnTo>
                  <a:lnTo>
                    <a:pt x="12700" y="12700"/>
                  </a:lnTo>
                  <a:lnTo>
                    <a:pt x="12700" y="1043405"/>
                  </a:lnTo>
                  <a:close/>
                </a:path>
              </a:pathLst>
            </a:custGeom>
            <a:solidFill>
              <a:srgbClr val="38B6FF"/>
            </a:solidFill>
          </p:spPr>
        </p:sp>
        <p:sp>
          <p:nvSpPr>
            <p:cNvPr id="5" name="Freeform 5"/>
            <p:cNvSpPr/>
            <p:nvPr/>
          </p:nvSpPr>
          <p:spPr>
            <a:xfrm>
              <a:off x="0" y="0"/>
              <a:ext cx="4061968" cy="1043405"/>
            </a:xfrm>
            <a:custGeom>
              <a:avLst/>
              <a:gdLst/>
              <a:ahLst/>
              <a:cxnLst/>
              <a:rect l="l" t="t" r="r" b="b"/>
              <a:pathLst>
                <a:path w="4061968" h="1043405">
                  <a:moveTo>
                    <a:pt x="0" y="0"/>
                  </a:moveTo>
                  <a:lnTo>
                    <a:pt x="4061968" y="0"/>
                  </a:lnTo>
                  <a:lnTo>
                    <a:pt x="4061968" y="1043405"/>
                  </a:lnTo>
                  <a:lnTo>
                    <a:pt x="0" y="1043405"/>
                  </a:lnTo>
                  <a:close/>
                </a:path>
              </a:pathLst>
            </a:custGeom>
            <a:solidFill>
              <a:srgbClr val="FFFFFF"/>
            </a:solidFill>
          </p:spPr>
        </p:sp>
      </p:grpSp>
      <p:sp>
        <p:nvSpPr>
          <p:cNvPr id="6" name="TextBox 6"/>
          <p:cNvSpPr txBox="1"/>
          <p:nvPr/>
        </p:nvSpPr>
        <p:spPr>
          <a:xfrm>
            <a:off x="1513147" y="1290406"/>
            <a:ext cx="15008382" cy="3585351"/>
          </a:xfrm>
          <a:prstGeom prst="rect">
            <a:avLst/>
          </a:prstGeom>
        </p:spPr>
        <p:txBody>
          <a:bodyPr lIns="0" tIns="0" rIns="0" bIns="0" rtlCol="0" anchor="t">
            <a:spAutoFit/>
          </a:bodyPr>
          <a:lstStyle/>
          <a:p>
            <a:pPr algn="ctr">
              <a:lnSpc>
                <a:spcPts val="3982"/>
              </a:lnSpc>
            </a:pPr>
            <a:r>
              <a:rPr lang="en-US" sz="2844">
                <a:solidFill>
                  <a:srgbClr val="000000"/>
                </a:solidFill>
                <a:latin typeface="Agrandir Grand"/>
              </a:rPr>
              <a:t>Model building is a crucial phase for predictive algorithms, aiming to classify X users' gender. The arsenal includes Logistic Regression for simplicity, Random Forest for ensemble accuracy, Support Vector Machine for data separation, and Complement Naive Bayes for imbalanced datasets, all contributing to informed predictions in this pivotal phase.</a:t>
            </a:r>
          </a:p>
          <a:p>
            <a:pPr algn="ctr">
              <a:lnSpc>
                <a:spcPts val="3982"/>
              </a:lnSpc>
              <a:spcBef>
                <a:spcPct val="0"/>
              </a:spcBef>
            </a:pPr>
            <a:r>
              <a:rPr lang="en-US" sz="2844">
                <a:solidFill>
                  <a:srgbClr val="000000"/>
                </a:solidFill>
                <a:latin typeface="Agrandir Grand"/>
              </a:rPr>
              <a:t>we also use another model that use neural network</a:t>
            </a:r>
          </a:p>
        </p:txBody>
      </p:sp>
      <p:sp>
        <p:nvSpPr>
          <p:cNvPr id="7" name="TextBox 7"/>
          <p:cNvSpPr txBox="1"/>
          <p:nvPr/>
        </p:nvSpPr>
        <p:spPr>
          <a:xfrm>
            <a:off x="340652" y="276759"/>
            <a:ext cx="8384892" cy="899348"/>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Model Building</a:t>
            </a:r>
          </a:p>
        </p:txBody>
      </p:sp>
      <p:sp>
        <p:nvSpPr>
          <p:cNvPr id="8" name="TextBox 8"/>
          <p:cNvSpPr txBox="1"/>
          <p:nvPr/>
        </p:nvSpPr>
        <p:spPr>
          <a:xfrm>
            <a:off x="759108" y="5276542"/>
            <a:ext cx="8384892" cy="899348"/>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Model Evaluation</a:t>
            </a:r>
          </a:p>
        </p:txBody>
      </p:sp>
      <p:grpSp>
        <p:nvGrpSpPr>
          <p:cNvPr id="9" name="Group 9"/>
          <p:cNvGrpSpPr/>
          <p:nvPr/>
        </p:nvGrpSpPr>
        <p:grpSpPr>
          <a:xfrm>
            <a:off x="1478517" y="6175890"/>
            <a:ext cx="15330966" cy="3913215"/>
            <a:chOff x="0" y="0"/>
            <a:chExt cx="4110228" cy="1049132"/>
          </a:xfrm>
        </p:grpSpPr>
        <p:sp>
          <p:nvSpPr>
            <p:cNvPr id="10" name="Freeform 10"/>
            <p:cNvSpPr/>
            <p:nvPr/>
          </p:nvSpPr>
          <p:spPr>
            <a:xfrm>
              <a:off x="41910" y="43180"/>
              <a:ext cx="4061968" cy="1000872"/>
            </a:xfrm>
            <a:custGeom>
              <a:avLst/>
              <a:gdLst/>
              <a:ahLst/>
              <a:cxnLst/>
              <a:rect l="l" t="t" r="r" b="b"/>
              <a:pathLst>
                <a:path w="4061968" h="1000872">
                  <a:moveTo>
                    <a:pt x="0" y="0"/>
                  </a:moveTo>
                  <a:lnTo>
                    <a:pt x="4061968" y="0"/>
                  </a:lnTo>
                  <a:lnTo>
                    <a:pt x="4061968" y="1000872"/>
                  </a:lnTo>
                  <a:lnTo>
                    <a:pt x="0" y="1000872"/>
                  </a:lnTo>
                  <a:close/>
                </a:path>
              </a:pathLst>
            </a:custGeom>
            <a:solidFill>
              <a:srgbClr val="009BD1"/>
            </a:solidFill>
          </p:spPr>
        </p:sp>
        <p:sp>
          <p:nvSpPr>
            <p:cNvPr id="11" name="Freeform 11"/>
            <p:cNvSpPr/>
            <p:nvPr/>
          </p:nvSpPr>
          <p:spPr>
            <a:xfrm>
              <a:off x="35560" y="35560"/>
              <a:ext cx="4074668" cy="1013572"/>
            </a:xfrm>
            <a:custGeom>
              <a:avLst/>
              <a:gdLst/>
              <a:ahLst/>
              <a:cxnLst/>
              <a:rect l="l" t="t" r="r" b="b"/>
              <a:pathLst>
                <a:path w="4074668" h="1013572">
                  <a:moveTo>
                    <a:pt x="4074668" y="1013572"/>
                  </a:moveTo>
                  <a:lnTo>
                    <a:pt x="0" y="1013572"/>
                  </a:lnTo>
                  <a:lnTo>
                    <a:pt x="0" y="0"/>
                  </a:lnTo>
                  <a:lnTo>
                    <a:pt x="4074668" y="0"/>
                  </a:lnTo>
                  <a:lnTo>
                    <a:pt x="4074668" y="1013572"/>
                  </a:lnTo>
                  <a:close/>
                  <a:moveTo>
                    <a:pt x="12700" y="1000872"/>
                  </a:moveTo>
                  <a:lnTo>
                    <a:pt x="4061968" y="1000872"/>
                  </a:lnTo>
                  <a:lnTo>
                    <a:pt x="4061968" y="12700"/>
                  </a:lnTo>
                  <a:lnTo>
                    <a:pt x="12700" y="12700"/>
                  </a:lnTo>
                  <a:lnTo>
                    <a:pt x="12700" y="1000872"/>
                  </a:lnTo>
                  <a:close/>
                </a:path>
              </a:pathLst>
            </a:custGeom>
            <a:solidFill>
              <a:srgbClr val="38B6FF"/>
            </a:solidFill>
          </p:spPr>
        </p:sp>
        <p:sp>
          <p:nvSpPr>
            <p:cNvPr id="12" name="Freeform 12"/>
            <p:cNvSpPr/>
            <p:nvPr/>
          </p:nvSpPr>
          <p:spPr>
            <a:xfrm>
              <a:off x="0" y="0"/>
              <a:ext cx="4061968" cy="1000872"/>
            </a:xfrm>
            <a:custGeom>
              <a:avLst/>
              <a:gdLst/>
              <a:ahLst/>
              <a:cxnLst/>
              <a:rect l="l" t="t" r="r" b="b"/>
              <a:pathLst>
                <a:path w="4061968" h="1000872">
                  <a:moveTo>
                    <a:pt x="0" y="0"/>
                  </a:moveTo>
                  <a:lnTo>
                    <a:pt x="4061968" y="0"/>
                  </a:lnTo>
                  <a:lnTo>
                    <a:pt x="4061968" y="1000872"/>
                  </a:lnTo>
                  <a:lnTo>
                    <a:pt x="0" y="1000872"/>
                  </a:lnTo>
                  <a:close/>
                </a:path>
              </a:pathLst>
            </a:custGeom>
            <a:solidFill>
              <a:srgbClr val="FFFFFF"/>
            </a:solidFill>
          </p:spPr>
        </p:sp>
      </p:grpSp>
      <p:sp>
        <p:nvSpPr>
          <p:cNvPr id="13" name="TextBox 13"/>
          <p:cNvSpPr txBox="1"/>
          <p:nvPr/>
        </p:nvSpPr>
        <p:spPr>
          <a:xfrm>
            <a:off x="1478517" y="6277909"/>
            <a:ext cx="15077641" cy="3585351"/>
          </a:xfrm>
          <a:prstGeom prst="rect">
            <a:avLst/>
          </a:prstGeom>
        </p:spPr>
        <p:txBody>
          <a:bodyPr lIns="0" tIns="0" rIns="0" bIns="0" rtlCol="0" anchor="t">
            <a:spAutoFit/>
          </a:bodyPr>
          <a:lstStyle/>
          <a:p>
            <a:pPr algn="ctr">
              <a:lnSpc>
                <a:spcPts val="3982"/>
              </a:lnSpc>
              <a:spcBef>
                <a:spcPct val="0"/>
              </a:spcBef>
            </a:pPr>
            <a:r>
              <a:rPr lang="en-US" sz="2844">
                <a:solidFill>
                  <a:srgbClr val="000000"/>
                </a:solidFill>
                <a:latin typeface="Agrandir Grand"/>
              </a:rPr>
              <a:t>Model evaluation is vital to ensure the accuracy and reliability of predictions. Without it, we risk deploying ineffective models. Evaluation metrics include Accuracy, a fundamental measure of overall correctness, Confusion Matrix for deeper insights, and Classification Report offering detailed metrics like precision, recall, F1-score, and support for each class, enhancing our understanding of model performance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424699" y="2254915"/>
            <a:ext cx="17139804" cy="5777171"/>
            <a:chOff x="0" y="0"/>
            <a:chExt cx="4595177" cy="1548858"/>
          </a:xfrm>
        </p:grpSpPr>
        <p:sp>
          <p:nvSpPr>
            <p:cNvPr id="3" name="Freeform 3"/>
            <p:cNvSpPr/>
            <p:nvPr/>
          </p:nvSpPr>
          <p:spPr>
            <a:xfrm>
              <a:off x="41910" y="43180"/>
              <a:ext cx="4546917" cy="1500598"/>
            </a:xfrm>
            <a:custGeom>
              <a:avLst/>
              <a:gdLst/>
              <a:ahLst/>
              <a:cxnLst/>
              <a:rect l="l" t="t" r="r" b="b"/>
              <a:pathLst>
                <a:path w="4546917" h="1500598">
                  <a:moveTo>
                    <a:pt x="0" y="0"/>
                  </a:moveTo>
                  <a:lnTo>
                    <a:pt x="4546917" y="0"/>
                  </a:lnTo>
                  <a:lnTo>
                    <a:pt x="4546917" y="1500598"/>
                  </a:lnTo>
                  <a:lnTo>
                    <a:pt x="0" y="1500598"/>
                  </a:lnTo>
                  <a:close/>
                </a:path>
              </a:pathLst>
            </a:custGeom>
            <a:solidFill>
              <a:srgbClr val="009BD1"/>
            </a:solidFill>
          </p:spPr>
        </p:sp>
        <p:sp>
          <p:nvSpPr>
            <p:cNvPr id="4" name="Freeform 4"/>
            <p:cNvSpPr/>
            <p:nvPr/>
          </p:nvSpPr>
          <p:spPr>
            <a:xfrm>
              <a:off x="35560" y="35560"/>
              <a:ext cx="4559617" cy="1513298"/>
            </a:xfrm>
            <a:custGeom>
              <a:avLst/>
              <a:gdLst/>
              <a:ahLst/>
              <a:cxnLst/>
              <a:rect l="l" t="t" r="r" b="b"/>
              <a:pathLst>
                <a:path w="4559617" h="1513298">
                  <a:moveTo>
                    <a:pt x="4559617" y="1513298"/>
                  </a:moveTo>
                  <a:lnTo>
                    <a:pt x="0" y="1513298"/>
                  </a:lnTo>
                  <a:lnTo>
                    <a:pt x="0" y="0"/>
                  </a:lnTo>
                  <a:lnTo>
                    <a:pt x="4559617" y="0"/>
                  </a:lnTo>
                  <a:lnTo>
                    <a:pt x="4559617" y="1513298"/>
                  </a:lnTo>
                  <a:close/>
                  <a:moveTo>
                    <a:pt x="12700" y="1500598"/>
                  </a:moveTo>
                  <a:lnTo>
                    <a:pt x="4546917" y="1500598"/>
                  </a:lnTo>
                  <a:lnTo>
                    <a:pt x="4546917" y="12700"/>
                  </a:lnTo>
                  <a:lnTo>
                    <a:pt x="12700" y="12700"/>
                  </a:lnTo>
                  <a:lnTo>
                    <a:pt x="12700" y="1500598"/>
                  </a:lnTo>
                  <a:close/>
                </a:path>
              </a:pathLst>
            </a:custGeom>
            <a:solidFill>
              <a:srgbClr val="38B6FF"/>
            </a:solidFill>
          </p:spPr>
        </p:sp>
        <p:sp>
          <p:nvSpPr>
            <p:cNvPr id="5" name="Freeform 5"/>
            <p:cNvSpPr/>
            <p:nvPr/>
          </p:nvSpPr>
          <p:spPr>
            <a:xfrm>
              <a:off x="0" y="0"/>
              <a:ext cx="4546917" cy="1500598"/>
            </a:xfrm>
            <a:custGeom>
              <a:avLst/>
              <a:gdLst/>
              <a:ahLst/>
              <a:cxnLst/>
              <a:rect l="l" t="t" r="r" b="b"/>
              <a:pathLst>
                <a:path w="4546917" h="1500598">
                  <a:moveTo>
                    <a:pt x="0" y="0"/>
                  </a:moveTo>
                  <a:lnTo>
                    <a:pt x="4546917" y="0"/>
                  </a:lnTo>
                  <a:lnTo>
                    <a:pt x="4546917" y="1500598"/>
                  </a:lnTo>
                  <a:lnTo>
                    <a:pt x="0" y="1500598"/>
                  </a:lnTo>
                  <a:close/>
                </a:path>
              </a:pathLst>
            </a:custGeom>
            <a:solidFill>
              <a:srgbClr val="FFFFFF"/>
            </a:solidFill>
          </p:spPr>
        </p:sp>
      </p:grpSp>
      <p:sp>
        <p:nvSpPr>
          <p:cNvPr id="6" name="Freeform 6"/>
          <p:cNvSpPr/>
          <p:nvPr/>
        </p:nvSpPr>
        <p:spPr>
          <a:xfrm>
            <a:off x="1828840" y="7126676"/>
            <a:ext cx="2714514" cy="2721317"/>
          </a:xfrm>
          <a:custGeom>
            <a:avLst/>
            <a:gdLst/>
            <a:ahLst/>
            <a:cxnLst/>
            <a:rect l="l" t="t" r="r" b="b"/>
            <a:pathLst>
              <a:path w="2714514" h="2721317">
                <a:moveTo>
                  <a:pt x="0" y="0"/>
                </a:moveTo>
                <a:lnTo>
                  <a:pt x="2714514" y="0"/>
                </a:lnTo>
                <a:lnTo>
                  <a:pt x="2714514" y="2721317"/>
                </a:lnTo>
                <a:lnTo>
                  <a:pt x="0" y="27213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424699" y="3036499"/>
            <a:ext cx="16690716" cy="4090176"/>
          </a:xfrm>
          <a:prstGeom prst="rect">
            <a:avLst/>
          </a:prstGeom>
        </p:spPr>
        <p:txBody>
          <a:bodyPr lIns="0" tIns="0" rIns="0" bIns="0" rtlCol="0" anchor="t">
            <a:spAutoFit/>
          </a:bodyPr>
          <a:lstStyle/>
          <a:p>
            <a:pPr algn="ctr">
              <a:lnSpc>
                <a:spcPts val="3982"/>
              </a:lnSpc>
              <a:spcBef>
                <a:spcPct val="0"/>
              </a:spcBef>
            </a:pPr>
            <a:r>
              <a:rPr lang="en-US" sz="2844">
                <a:solidFill>
                  <a:srgbClr val="000000"/>
                </a:solidFill>
                <a:latin typeface="Agrandir Grand"/>
              </a:rPr>
              <a:t>Three approaches for feature input in classification are described: Text-Only, Concatenated (combining text and user descriptions), and Non-Text (using non-textual attributes). Each approach has distinct advantages and trade-offs. Text-Only is efficient for pure text but lacks user context. Concatenated captures both text and user info, offering balanced performance. Non-Text includes diverse attributes but ignores linguistic patterns. The choice depends on the specific goals and trade-offs in our classification task</a:t>
            </a:r>
          </a:p>
        </p:txBody>
      </p:sp>
      <p:sp>
        <p:nvSpPr>
          <p:cNvPr id="8" name="TextBox 8"/>
          <p:cNvSpPr txBox="1"/>
          <p:nvPr/>
        </p:nvSpPr>
        <p:spPr>
          <a:xfrm>
            <a:off x="260142" y="329553"/>
            <a:ext cx="15416015" cy="1739406"/>
          </a:xfrm>
          <a:prstGeom prst="rect">
            <a:avLst/>
          </a:prstGeom>
        </p:spPr>
        <p:txBody>
          <a:bodyPr lIns="0" tIns="0" rIns="0" bIns="0" rtlCol="0" anchor="t">
            <a:spAutoFit/>
          </a:bodyPr>
          <a:lstStyle/>
          <a:p>
            <a:pPr marL="0" lvl="0" indent="0" algn="ctr">
              <a:lnSpc>
                <a:spcPts val="4402"/>
              </a:lnSpc>
              <a:spcBef>
                <a:spcPct val="0"/>
              </a:spcBef>
            </a:pPr>
            <a:r>
              <a:rPr lang="en-US" sz="3144">
                <a:solidFill>
                  <a:srgbClr val="FF66C4"/>
                </a:solidFill>
                <a:latin typeface="Agrandir Grand Heavy"/>
              </a:rPr>
              <a:t>Model Comparison - Tweet-Text Only vs. Concatenating Description to Text vs. Non-Text Features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264850" y="1938451"/>
            <a:ext cx="11989519" cy="5366345"/>
            <a:chOff x="0" y="0"/>
            <a:chExt cx="3546404" cy="1587322"/>
          </a:xfrm>
        </p:grpSpPr>
        <p:sp>
          <p:nvSpPr>
            <p:cNvPr id="3" name="Freeform 3"/>
            <p:cNvSpPr/>
            <p:nvPr/>
          </p:nvSpPr>
          <p:spPr>
            <a:xfrm>
              <a:off x="41910" y="43180"/>
              <a:ext cx="3498144" cy="1539062"/>
            </a:xfrm>
            <a:custGeom>
              <a:avLst/>
              <a:gdLst/>
              <a:ahLst/>
              <a:cxnLst/>
              <a:rect l="l" t="t" r="r" b="b"/>
              <a:pathLst>
                <a:path w="3498144" h="1539062">
                  <a:moveTo>
                    <a:pt x="0" y="0"/>
                  </a:moveTo>
                  <a:lnTo>
                    <a:pt x="3498144" y="0"/>
                  </a:lnTo>
                  <a:lnTo>
                    <a:pt x="3498144" y="1539062"/>
                  </a:lnTo>
                  <a:lnTo>
                    <a:pt x="0" y="1539062"/>
                  </a:lnTo>
                  <a:close/>
                </a:path>
              </a:pathLst>
            </a:custGeom>
            <a:solidFill>
              <a:srgbClr val="009BD1"/>
            </a:solidFill>
          </p:spPr>
        </p:sp>
        <p:sp>
          <p:nvSpPr>
            <p:cNvPr id="4" name="Freeform 4"/>
            <p:cNvSpPr/>
            <p:nvPr/>
          </p:nvSpPr>
          <p:spPr>
            <a:xfrm>
              <a:off x="35560" y="35560"/>
              <a:ext cx="3510844" cy="1551762"/>
            </a:xfrm>
            <a:custGeom>
              <a:avLst/>
              <a:gdLst/>
              <a:ahLst/>
              <a:cxnLst/>
              <a:rect l="l" t="t" r="r" b="b"/>
              <a:pathLst>
                <a:path w="3510844" h="1551762">
                  <a:moveTo>
                    <a:pt x="3510844" y="1551762"/>
                  </a:moveTo>
                  <a:lnTo>
                    <a:pt x="0" y="1551762"/>
                  </a:lnTo>
                  <a:lnTo>
                    <a:pt x="0" y="0"/>
                  </a:lnTo>
                  <a:lnTo>
                    <a:pt x="3510844" y="0"/>
                  </a:lnTo>
                  <a:lnTo>
                    <a:pt x="3510844" y="1551762"/>
                  </a:lnTo>
                  <a:close/>
                  <a:moveTo>
                    <a:pt x="12700" y="1539062"/>
                  </a:moveTo>
                  <a:lnTo>
                    <a:pt x="3498144" y="1539062"/>
                  </a:lnTo>
                  <a:lnTo>
                    <a:pt x="3498144" y="12700"/>
                  </a:lnTo>
                  <a:lnTo>
                    <a:pt x="12700" y="12700"/>
                  </a:lnTo>
                  <a:lnTo>
                    <a:pt x="12700" y="1539062"/>
                  </a:lnTo>
                  <a:close/>
                </a:path>
              </a:pathLst>
            </a:custGeom>
            <a:solidFill>
              <a:srgbClr val="38B6FF"/>
            </a:solidFill>
          </p:spPr>
        </p:sp>
        <p:sp>
          <p:nvSpPr>
            <p:cNvPr id="5" name="Freeform 5"/>
            <p:cNvSpPr/>
            <p:nvPr/>
          </p:nvSpPr>
          <p:spPr>
            <a:xfrm>
              <a:off x="0" y="0"/>
              <a:ext cx="3498144" cy="1539062"/>
            </a:xfrm>
            <a:custGeom>
              <a:avLst/>
              <a:gdLst/>
              <a:ahLst/>
              <a:cxnLst/>
              <a:rect l="l" t="t" r="r" b="b"/>
              <a:pathLst>
                <a:path w="3498144" h="1539062">
                  <a:moveTo>
                    <a:pt x="0" y="0"/>
                  </a:moveTo>
                  <a:lnTo>
                    <a:pt x="3498144" y="0"/>
                  </a:lnTo>
                  <a:lnTo>
                    <a:pt x="3498144" y="1539062"/>
                  </a:lnTo>
                  <a:lnTo>
                    <a:pt x="0" y="1539062"/>
                  </a:lnTo>
                  <a:close/>
                </a:path>
              </a:pathLst>
            </a:custGeom>
            <a:solidFill>
              <a:srgbClr val="FFFFFF"/>
            </a:solidFill>
          </p:spPr>
        </p:sp>
      </p:grpSp>
      <p:sp>
        <p:nvSpPr>
          <p:cNvPr id="6" name="Freeform 6"/>
          <p:cNvSpPr/>
          <p:nvPr/>
        </p:nvSpPr>
        <p:spPr>
          <a:xfrm>
            <a:off x="12429293" y="2123420"/>
            <a:ext cx="5622594" cy="6012600"/>
          </a:xfrm>
          <a:custGeom>
            <a:avLst/>
            <a:gdLst/>
            <a:ahLst/>
            <a:cxnLst/>
            <a:rect l="l" t="t" r="r" b="b"/>
            <a:pathLst>
              <a:path w="5622594" h="6012600">
                <a:moveTo>
                  <a:pt x="0" y="0"/>
                </a:moveTo>
                <a:lnTo>
                  <a:pt x="5622594" y="0"/>
                </a:lnTo>
                <a:lnTo>
                  <a:pt x="5622594" y="6012600"/>
                </a:lnTo>
                <a:lnTo>
                  <a:pt x="0" y="6012600"/>
                </a:lnTo>
                <a:lnTo>
                  <a:pt x="0" y="0"/>
                </a:lnTo>
                <a:close/>
              </a:path>
            </a:pathLst>
          </a:custGeom>
          <a:blipFill>
            <a:blip r:embed="rId3"/>
            <a:stretch>
              <a:fillRect/>
            </a:stretch>
          </a:blipFill>
        </p:spPr>
      </p:sp>
      <p:sp>
        <p:nvSpPr>
          <p:cNvPr id="7" name="Freeform 7"/>
          <p:cNvSpPr/>
          <p:nvPr/>
        </p:nvSpPr>
        <p:spPr>
          <a:xfrm>
            <a:off x="31586" y="7106383"/>
            <a:ext cx="12456048" cy="2513238"/>
          </a:xfrm>
          <a:custGeom>
            <a:avLst/>
            <a:gdLst/>
            <a:ahLst/>
            <a:cxnLst/>
            <a:rect l="l" t="t" r="r" b="b"/>
            <a:pathLst>
              <a:path w="12456048" h="2513238">
                <a:moveTo>
                  <a:pt x="0" y="0"/>
                </a:moveTo>
                <a:lnTo>
                  <a:pt x="12456048" y="0"/>
                </a:lnTo>
                <a:lnTo>
                  <a:pt x="12456048" y="2513238"/>
                </a:lnTo>
                <a:lnTo>
                  <a:pt x="0" y="2513238"/>
                </a:lnTo>
                <a:lnTo>
                  <a:pt x="0" y="0"/>
                </a:lnTo>
                <a:close/>
              </a:path>
            </a:pathLst>
          </a:custGeom>
          <a:blipFill>
            <a:blip r:embed="rId4"/>
            <a:stretch>
              <a:fillRect/>
            </a:stretch>
          </a:blipFill>
        </p:spPr>
      </p:sp>
      <p:sp>
        <p:nvSpPr>
          <p:cNvPr id="8" name="TextBox 8"/>
          <p:cNvSpPr txBox="1"/>
          <p:nvPr/>
        </p:nvSpPr>
        <p:spPr>
          <a:xfrm>
            <a:off x="292998" y="1652386"/>
            <a:ext cx="11749022" cy="5453997"/>
          </a:xfrm>
          <a:prstGeom prst="rect">
            <a:avLst/>
          </a:prstGeom>
        </p:spPr>
        <p:txBody>
          <a:bodyPr lIns="0" tIns="0" rIns="0" bIns="0" rtlCol="0" anchor="t">
            <a:spAutoFit/>
          </a:bodyPr>
          <a:lstStyle/>
          <a:p>
            <a:pPr algn="ctr">
              <a:lnSpc>
                <a:spcPts val="3546"/>
              </a:lnSpc>
            </a:pPr>
            <a:endParaRPr/>
          </a:p>
          <a:p>
            <a:pPr algn="ctr">
              <a:lnSpc>
                <a:spcPts val="3546"/>
              </a:lnSpc>
              <a:spcBef>
                <a:spcPct val="0"/>
              </a:spcBef>
            </a:pPr>
            <a:r>
              <a:rPr lang="en-US" sz="2532">
                <a:solidFill>
                  <a:srgbClr val="000000"/>
                </a:solidFill>
                <a:latin typeface="Agrandir Grand"/>
              </a:rPr>
              <a:t>TF-IDF (Term Frequency-Inverse Document Frequency) is a method used to score words in text data for information relevance. It addresses the issue of common words having high scores by considering term frequency (how often a word appears in a document) and inverse document frequency (how unique a word is across all documents). The formula combines these two factors, with IDF giving more weight to rare terms. This process helps prioritize words that are more informative and less common in the corpus, making them more suitable for analysis and classification</a:t>
            </a:r>
          </a:p>
        </p:txBody>
      </p:sp>
      <p:sp>
        <p:nvSpPr>
          <p:cNvPr id="9" name="Freeform 9"/>
          <p:cNvSpPr/>
          <p:nvPr/>
        </p:nvSpPr>
        <p:spPr>
          <a:xfrm>
            <a:off x="444328" y="7466721"/>
            <a:ext cx="7642881" cy="981144"/>
          </a:xfrm>
          <a:custGeom>
            <a:avLst/>
            <a:gdLst/>
            <a:ahLst/>
            <a:cxnLst/>
            <a:rect l="l" t="t" r="r" b="b"/>
            <a:pathLst>
              <a:path w="7642881" h="981144">
                <a:moveTo>
                  <a:pt x="0" y="0"/>
                </a:moveTo>
                <a:lnTo>
                  <a:pt x="7642881" y="0"/>
                </a:lnTo>
                <a:lnTo>
                  <a:pt x="7642881" y="981144"/>
                </a:lnTo>
                <a:lnTo>
                  <a:pt x="0" y="981144"/>
                </a:lnTo>
                <a:lnTo>
                  <a:pt x="0" y="0"/>
                </a:lnTo>
                <a:close/>
              </a:path>
            </a:pathLst>
          </a:custGeom>
          <a:blipFill>
            <a:blip r:embed="rId5"/>
            <a:stretch>
              <a:fillRect b="-2404"/>
            </a:stretch>
          </a:blipFill>
        </p:spPr>
      </p:sp>
      <p:sp>
        <p:nvSpPr>
          <p:cNvPr id="10" name="Freeform 10"/>
          <p:cNvSpPr/>
          <p:nvPr/>
        </p:nvSpPr>
        <p:spPr>
          <a:xfrm>
            <a:off x="8087209" y="9095227"/>
            <a:ext cx="2829138" cy="1048788"/>
          </a:xfrm>
          <a:custGeom>
            <a:avLst/>
            <a:gdLst/>
            <a:ahLst/>
            <a:cxnLst/>
            <a:rect l="l" t="t" r="r" b="b"/>
            <a:pathLst>
              <a:path w="2829138" h="1048788">
                <a:moveTo>
                  <a:pt x="0" y="0"/>
                </a:moveTo>
                <a:lnTo>
                  <a:pt x="2829137" y="0"/>
                </a:lnTo>
                <a:lnTo>
                  <a:pt x="2829137" y="1048788"/>
                </a:lnTo>
                <a:lnTo>
                  <a:pt x="0" y="1048788"/>
                </a:lnTo>
                <a:lnTo>
                  <a:pt x="0" y="0"/>
                </a:lnTo>
                <a:close/>
              </a:path>
            </a:pathLst>
          </a:custGeom>
          <a:blipFill>
            <a:blip r:embed="rId6"/>
            <a:stretch>
              <a:fillRect/>
            </a:stretch>
          </a:blipFill>
        </p:spPr>
      </p:sp>
      <p:sp>
        <p:nvSpPr>
          <p:cNvPr id="11" name="TextBox 11"/>
          <p:cNvSpPr txBox="1"/>
          <p:nvPr/>
        </p:nvSpPr>
        <p:spPr>
          <a:xfrm>
            <a:off x="0" y="71639"/>
            <a:ext cx="12042020" cy="1704573"/>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Classification Modeling - With Tweet-text Only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322393" y="2131065"/>
            <a:ext cx="11649945" cy="6859636"/>
            <a:chOff x="0" y="0"/>
            <a:chExt cx="3464671" cy="2040043"/>
          </a:xfrm>
        </p:grpSpPr>
        <p:sp>
          <p:nvSpPr>
            <p:cNvPr id="3" name="Freeform 3"/>
            <p:cNvSpPr/>
            <p:nvPr/>
          </p:nvSpPr>
          <p:spPr>
            <a:xfrm>
              <a:off x="41910" y="43180"/>
              <a:ext cx="3416411" cy="1991783"/>
            </a:xfrm>
            <a:custGeom>
              <a:avLst/>
              <a:gdLst/>
              <a:ahLst/>
              <a:cxnLst/>
              <a:rect l="l" t="t" r="r" b="b"/>
              <a:pathLst>
                <a:path w="3416411" h="1991783">
                  <a:moveTo>
                    <a:pt x="0" y="0"/>
                  </a:moveTo>
                  <a:lnTo>
                    <a:pt x="3416411" y="0"/>
                  </a:lnTo>
                  <a:lnTo>
                    <a:pt x="3416411" y="1991783"/>
                  </a:lnTo>
                  <a:lnTo>
                    <a:pt x="0" y="1991783"/>
                  </a:lnTo>
                  <a:close/>
                </a:path>
              </a:pathLst>
            </a:custGeom>
            <a:solidFill>
              <a:srgbClr val="009BD1"/>
            </a:solidFill>
          </p:spPr>
        </p:sp>
        <p:sp>
          <p:nvSpPr>
            <p:cNvPr id="4" name="Freeform 4"/>
            <p:cNvSpPr/>
            <p:nvPr/>
          </p:nvSpPr>
          <p:spPr>
            <a:xfrm>
              <a:off x="35560" y="35560"/>
              <a:ext cx="3429111" cy="2004483"/>
            </a:xfrm>
            <a:custGeom>
              <a:avLst/>
              <a:gdLst/>
              <a:ahLst/>
              <a:cxnLst/>
              <a:rect l="l" t="t" r="r" b="b"/>
              <a:pathLst>
                <a:path w="3429111" h="2004483">
                  <a:moveTo>
                    <a:pt x="3429111" y="2004483"/>
                  </a:moveTo>
                  <a:lnTo>
                    <a:pt x="0" y="2004483"/>
                  </a:lnTo>
                  <a:lnTo>
                    <a:pt x="0" y="0"/>
                  </a:lnTo>
                  <a:lnTo>
                    <a:pt x="3429111" y="0"/>
                  </a:lnTo>
                  <a:lnTo>
                    <a:pt x="3429111" y="2004483"/>
                  </a:lnTo>
                  <a:close/>
                  <a:moveTo>
                    <a:pt x="12700" y="1991783"/>
                  </a:moveTo>
                  <a:lnTo>
                    <a:pt x="3416411" y="1991783"/>
                  </a:lnTo>
                  <a:lnTo>
                    <a:pt x="3416411" y="12700"/>
                  </a:lnTo>
                  <a:lnTo>
                    <a:pt x="12700" y="12700"/>
                  </a:lnTo>
                  <a:lnTo>
                    <a:pt x="12700" y="1991783"/>
                  </a:lnTo>
                  <a:close/>
                </a:path>
              </a:pathLst>
            </a:custGeom>
            <a:solidFill>
              <a:srgbClr val="38B6FF"/>
            </a:solidFill>
          </p:spPr>
        </p:sp>
        <p:sp>
          <p:nvSpPr>
            <p:cNvPr id="5" name="Freeform 5"/>
            <p:cNvSpPr/>
            <p:nvPr/>
          </p:nvSpPr>
          <p:spPr>
            <a:xfrm>
              <a:off x="0" y="0"/>
              <a:ext cx="3416411" cy="1991782"/>
            </a:xfrm>
            <a:custGeom>
              <a:avLst/>
              <a:gdLst/>
              <a:ahLst/>
              <a:cxnLst/>
              <a:rect l="l" t="t" r="r" b="b"/>
              <a:pathLst>
                <a:path w="3416411" h="1991782">
                  <a:moveTo>
                    <a:pt x="0" y="0"/>
                  </a:moveTo>
                  <a:lnTo>
                    <a:pt x="3416411" y="0"/>
                  </a:lnTo>
                  <a:lnTo>
                    <a:pt x="3416411" y="1991782"/>
                  </a:lnTo>
                  <a:lnTo>
                    <a:pt x="0" y="1991782"/>
                  </a:lnTo>
                  <a:close/>
                </a:path>
              </a:pathLst>
            </a:custGeom>
            <a:solidFill>
              <a:srgbClr val="FFFFFF"/>
            </a:solidFill>
          </p:spPr>
        </p:sp>
      </p:grpSp>
      <p:sp>
        <p:nvSpPr>
          <p:cNvPr id="6" name="Freeform 6"/>
          <p:cNvSpPr/>
          <p:nvPr/>
        </p:nvSpPr>
        <p:spPr>
          <a:xfrm>
            <a:off x="12182027" y="2258036"/>
            <a:ext cx="5673943" cy="6605694"/>
          </a:xfrm>
          <a:custGeom>
            <a:avLst/>
            <a:gdLst/>
            <a:ahLst/>
            <a:cxnLst/>
            <a:rect l="l" t="t" r="r" b="b"/>
            <a:pathLst>
              <a:path w="5673943" h="6605694">
                <a:moveTo>
                  <a:pt x="0" y="0"/>
                </a:moveTo>
                <a:lnTo>
                  <a:pt x="5673944" y="0"/>
                </a:lnTo>
                <a:lnTo>
                  <a:pt x="5673944" y="6605694"/>
                </a:lnTo>
                <a:lnTo>
                  <a:pt x="0" y="6605694"/>
                </a:lnTo>
                <a:lnTo>
                  <a:pt x="0" y="0"/>
                </a:lnTo>
                <a:close/>
              </a:path>
            </a:pathLst>
          </a:custGeom>
          <a:blipFill>
            <a:blip r:embed="rId3"/>
            <a:stretch>
              <a:fillRect/>
            </a:stretch>
          </a:blipFill>
        </p:spPr>
      </p:sp>
      <p:sp>
        <p:nvSpPr>
          <p:cNvPr id="7" name="TextBox 7"/>
          <p:cNvSpPr txBox="1"/>
          <p:nvPr/>
        </p:nvSpPr>
        <p:spPr>
          <a:xfrm>
            <a:off x="448144" y="2210507"/>
            <a:ext cx="11138905" cy="6109476"/>
          </a:xfrm>
          <a:prstGeom prst="rect">
            <a:avLst/>
          </a:prstGeom>
        </p:spPr>
        <p:txBody>
          <a:bodyPr lIns="0" tIns="0" rIns="0" bIns="0" rtlCol="0" anchor="t">
            <a:spAutoFit/>
          </a:bodyPr>
          <a:lstStyle/>
          <a:p>
            <a:pPr algn="ctr">
              <a:lnSpc>
                <a:spcPts val="3982"/>
              </a:lnSpc>
              <a:spcBef>
                <a:spcPct val="0"/>
              </a:spcBef>
            </a:pPr>
            <a:r>
              <a:rPr lang="en-US" sz="2844">
                <a:solidFill>
                  <a:srgbClr val="000000"/>
                </a:solidFill>
                <a:latin typeface="Agrandir Grand"/>
              </a:rPr>
              <a:t>In the data preprocessing steps, you've combined tweet text and user descriptions while maintaining readability. This enriched dataset now includes the concatenated feature for enhanced feature interpretation. To make the data suitable for machine learning, categorical gender labels were encoded into numerical values. Additionally, label encoding was applied to categorical features like link_color and sidebar_color using a frequency-based approach, improving feature representation without increasing dimensionality</a:t>
            </a:r>
          </a:p>
        </p:txBody>
      </p:sp>
      <p:sp>
        <p:nvSpPr>
          <p:cNvPr id="8" name="TextBox 8"/>
          <p:cNvSpPr txBox="1"/>
          <p:nvPr/>
        </p:nvSpPr>
        <p:spPr>
          <a:xfrm>
            <a:off x="598996" y="426493"/>
            <a:ext cx="15085694" cy="1704573"/>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Classification Modeling - Concatenating description to text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322393" y="2131065"/>
            <a:ext cx="11649945" cy="7473090"/>
            <a:chOff x="0" y="0"/>
            <a:chExt cx="3464671" cy="2222482"/>
          </a:xfrm>
        </p:grpSpPr>
        <p:sp>
          <p:nvSpPr>
            <p:cNvPr id="3" name="Freeform 3"/>
            <p:cNvSpPr/>
            <p:nvPr/>
          </p:nvSpPr>
          <p:spPr>
            <a:xfrm>
              <a:off x="41910" y="43180"/>
              <a:ext cx="3416411" cy="2174222"/>
            </a:xfrm>
            <a:custGeom>
              <a:avLst/>
              <a:gdLst/>
              <a:ahLst/>
              <a:cxnLst/>
              <a:rect l="l" t="t" r="r" b="b"/>
              <a:pathLst>
                <a:path w="3416411" h="2174222">
                  <a:moveTo>
                    <a:pt x="0" y="0"/>
                  </a:moveTo>
                  <a:lnTo>
                    <a:pt x="3416411" y="0"/>
                  </a:lnTo>
                  <a:lnTo>
                    <a:pt x="3416411" y="2174222"/>
                  </a:lnTo>
                  <a:lnTo>
                    <a:pt x="0" y="2174222"/>
                  </a:lnTo>
                  <a:close/>
                </a:path>
              </a:pathLst>
            </a:custGeom>
            <a:solidFill>
              <a:srgbClr val="009BD1"/>
            </a:solidFill>
          </p:spPr>
        </p:sp>
        <p:sp>
          <p:nvSpPr>
            <p:cNvPr id="4" name="Freeform 4"/>
            <p:cNvSpPr/>
            <p:nvPr/>
          </p:nvSpPr>
          <p:spPr>
            <a:xfrm>
              <a:off x="35560" y="35560"/>
              <a:ext cx="3429111" cy="2186923"/>
            </a:xfrm>
            <a:custGeom>
              <a:avLst/>
              <a:gdLst/>
              <a:ahLst/>
              <a:cxnLst/>
              <a:rect l="l" t="t" r="r" b="b"/>
              <a:pathLst>
                <a:path w="3429111" h="2186923">
                  <a:moveTo>
                    <a:pt x="3429111" y="2186923"/>
                  </a:moveTo>
                  <a:lnTo>
                    <a:pt x="0" y="2186923"/>
                  </a:lnTo>
                  <a:lnTo>
                    <a:pt x="0" y="0"/>
                  </a:lnTo>
                  <a:lnTo>
                    <a:pt x="3429111" y="0"/>
                  </a:lnTo>
                  <a:lnTo>
                    <a:pt x="3429111" y="2186923"/>
                  </a:lnTo>
                  <a:close/>
                  <a:moveTo>
                    <a:pt x="12700" y="2174223"/>
                  </a:moveTo>
                  <a:lnTo>
                    <a:pt x="3416411" y="2174223"/>
                  </a:lnTo>
                  <a:lnTo>
                    <a:pt x="3416411" y="12700"/>
                  </a:lnTo>
                  <a:lnTo>
                    <a:pt x="12700" y="12700"/>
                  </a:lnTo>
                  <a:lnTo>
                    <a:pt x="12700" y="2174223"/>
                  </a:lnTo>
                  <a:close/>
                </a:path>
              </a:pathLst>
            </a:custGeom>
            <a:solidFill>
              <a:srgbClr val="38B6FF"/>
            </a:solidFill>
          </p:spPr>
        </p:sp>
        <p:sp>
          <p:nvSpPr>
            <p:cNvPr id="5" name="Freeform 5"/>
            <p:cNvSpPr/>
            <p:nvPr/>
          </p:nvSpPr>
          <p:spPr>
            <a:xfrm>
              <a:off x="0" y="0"/>
              <a:ext cx="3416411" cy="2174223"/>
            </a:xfrm>
            <a:custGeom>
              <a:avLst/>
              <a:gdLst/>
              <a:ahLst/>
              <a:cxnLst/>
              <a:rect l="l" t="t" r="r" b="b"/>
              <a:pathLst>
                <a:path w="3416411" h="2174223">
                  <a:moveTo>
                    <a:pt x="0" y="0"/>
                  </a:moveTo>
                  <a:lnTo>
                    <a:pt x="3416411" y="0"/>
                  </a:lnTo>
                  <a:lnTo>
                    <a:pt x="3416411" y="2174223"/>
                  </a:lnTo>
                  <a:lnTo>
                    <a:pt x="0" y="2174223"/>
                  </a:lnTo>
                  <a:close/>
                </a:path>
              </a:pathLst>
            </a:custGeom>
            <a:solidFill>
              <a:srgbClr val="FFFFFF"/>
            </a:solidFill>
          </p:spPr>
        </p:sp>
      </p:grpSp>
      <p:sp>
        <p:nvSpPr>
          <p:cNvPr id="6" name="TextBox 6"/>
          <p:cNvSpPr txBox="1"/>
          <p:nvPr/>
        </p:nvSpPr>
        <p:spPr>
          <a:xfrm>
            <a:off x="521155" y="2225157"/>
            <a:ext cx="11252422" cy="7033143"/>
          </a:xfrm>
          <a:prstGeom prst="rect">
            <a:avLst/>
          </a:prstGeom>
        </p:spPr>
        <p:txBody>
          <a:bodyPr lIns="0" tIns="0" rIns="0" bIns="0" rtlCol="0" anchor="t">
            <a:spAutoFit/>
          </a:bodyPr>
          <a:lstStyle/>
          <a:p>
            <a:pPr algn="ctr">
              <a:lnSpc>
                <a:spcPts val="3668"/>
              </a:lnSpc>
              <a:spcBef>
                <a:spcPct val="0"/>
              </a:spcBef>
            </a:pPr>
            <a:r>
              <a:rPr lang="en-US" sz="2620">
                <a:solidFill>
                  <a:srgbClr val="000000"/>
                </a:solidFill>
                <a:latin typeface="Agrandir Grand"/>
              </a:rPr>
              <a:t>This phase involves integrating non-text features from the dataset for classification, providing additional information beyond text data. Categorical gender labels are transformed into numerical values for compatibility with machine learning algorithms. Categorical features like link_color and sidebar_color are handled using label encoding based on category frequency, enhancing feature representation without increasing dimensions. An ensemble classifier is employed, combining models trained on both text and non-text features to leverage their strengths. The accuracy score of this ensemble classifier is presented as a measure of model performance, emphasizing the effectiveness of combining text and non-text features for classification</a:t>
            </a:r>
          </a:p>
        </p:txBody>
      </p:sp>
      <p:sp>
        <p:nvSpPr>
          <p:cNvPr id="7" name="Freeform 7"/>
          <p:cNvSpPr/>
          <p:nvPr/>
        </p:nvSpPr>
        <p:spPr>
          <a:xfrm>
            <a:off x="12268836" y="2348982"/>
            <a:ext cx="5217195" cy="6453639"/>
          </a:xfrm>
          <a:custGeom>
            <a:avLst/>
            <a:gdLst/>
            <a:ahLst/>
            <a:cxnLst/>
            <a:rect l="l" t="t" r="r" b="b"/>
            <a:pathLst>
              <a:path w="5217195" h="6453639">
                <a:moveTo>
                  <a:pt x="0" y="0"/>
                </a:moveTo>
                <a:lnTo>
                  <a:pt x="5217194" y="0"/>
                </a:lnTo>
                <a:lnTo>
                  <a:pt x="5217194" y="6453640"/>
                </a:lnTo>
                <a:lnTo>
                  <a:pt x="0" y="6453640"/>
                </a:lnTo>
                <a:lnTo>
                  <a:pt x="0" y="0"/>
                </a:lnTo>
                <a:close/>
              </a:path>
            </a:pathLst>
          </a:custGeom>
          <a:blipFill>
            <a:blip r:embed="rId3"/>
            <a:stretch>
              <a:fillRect/>
            </a:stretch>
          </a:blipFill>
        </p:spPr>
      </p:sp>
      <p:sp>
        <p:nvSpPr>
          <p:cNvPr id="8" name="TextBox 8"/>
          <p:cNvSpPr txBox="1"/>
          <p:nvPr/>
        </p:nvSpPr>
        <p:spPr>
          <a:xfrm>
            <a:off x="322393" y="426493"/>
            <a:ext cx="15085694" cy="1704573"/>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Classification Modeling - With Non-Text Features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322393" y="1776211"/>
            <a:ext cx="12607927" cy="4220947"/>
            <a:chOff x="0" y="0"/>
            <a:chExt cx="5037004" cy="1686314"/>
          </a:xfrm>
        </p:grpSpPr>
        <p:sp>
          <p:nvSpPr>
            <p:cNvPr id="3" name="Freeform 3"/>
            <p:cNvSpPr/>
            <p:nvPr/>
          </p:nvSpPr>
          <p:spPr>
            <a:xfrm>
              <a:off x="41910" y="43180"/>
              <a:ext cx="4988743" cy="1638054"/>
            </a:xfrm>
            <a:custGeom>
              <a:avLst/>
              <a:gdLst/>
              <a:ahLst/>
              <a:cxnLst/>
              <a:rect l="l" t="t" r="r" b="b"/>
              <a:pathLst>
                <a:path w="4988743" h="1638054">
                  <a:moveTo>
                    <a:pt x="0" y="0"/>
                  </a:moveTo>
                  <a:lnTo>
                    <a:pt x="4988743" y="0"/>
                  </a:lnTo>
                  <a:lnTo>
                    <a:pt x="4988743" y="1638054"/>
                  </a:lnTo>
                  <a:lnTo>
                    <a:pt x="0" y="1638054"/>
                  </a:lnTo>
                  <a:close/>
                </a:path>
              </a:pathLst>
            </a:custGeom>
            <a:solidFill>
              <a:srgbClr val="009BD1"/>
            </a:solidFill>
          </p:spPr>
        </p:sp>
        <p:sp>
          <p:nvSpPr>
            <p:cNvPr id="4" name="Freeform 4"/>
            <p:cNvSpPr/>
            <p:nvPr/>
          </p:nvSpPr>
          <p:spPr>
            <a:xfrm>
              <a:off x="35560" y="35560"/>
              <a:ext cx="5001443" cy="1650754"/>
            </a:xfrm>
            <a:custGeom>
              <a:avLst/>
              <a:gdLst/>
              <a:ahLst/>
              <a:cxnLst/>
              <a:rect l="l" t="t" r="r" b="b"/>
              <a:pathLst>
                <a:path w="5001443" h="1650754">
                  <a:moveTo>
                    <a:pt x="5001443" y="1650754"/>
                  </a:moveTo>
                  <a:lnTo>
                    <a:pt x="0" y="1650754"/>
                  </a:lnTo>
                  <a:lnTo>
                    <a:pt x="0" y="0"/>
                  </a:lnTo>
                  <a:lnTo>
                    <a:pt x="5001443" y="0"/>
                  </a:lnTo>
                  <a:lnTo>
                    <a:pt x="5001443" y="1650754"/>
                  </a:lnTo>
                  <a:close/>
                  <a:moveTo>
                    <a:pt x="12700" y="1638054"/>
                  </a:moveTo>
                  <a:lnTo>
                    <a:pt x="4988743" y="1638054"/>
                  </a:lnTo>
                  <a:lnTo>
                    <a:pt x="4988743" y="12700"/>
                  </a:lnTo>
                  <a:lnTo>
                    <a:pt x="12700" y="12700"/>
                  </a:lnTo>
                  <a:lnTo>
                    <a:pt x="12700" y="1638054"/>
                  </a:lnTo>
                  <a:close/>
                </a:path>
              </a:pathLst>
            </a:custGeom>
            <a:solidFill>
              <a:srgbClr val="38B6FF"/>
            </a:solidFill>
          </p:spPr>
        </p:sp>
        <p:sp>
          <p:nvSpPr>
            <p:cNvPr id="5" name="Freeform 5"/>
            <p:cNvSpPr/>
            <p:nvPr/>
          </p:nvSpPr>
          <p:spPr>
            <a:xfrm>
              <a:off x="0" y="0"/>
              <a:ext cx="4988744" cy="1638054"/>
            </a:xfrm>
            <a:custGeom>
              <a:avLst/>
              <a:gdLst/>
              <a:ahLst/>
              <a:cxnLst/>
              <a:rect l="l" t="t" r="r" b="b"/>
              <a:pathLst>
                <a:path w="4988744" h="1638054">
                  <a:moveTo>
                    <a:pt x="0" y="0"/>
                  </a:moveTo>
                  <a:lnTo>
                    <a:pt x="4988744" y="0"/>
                  </a:lnTo>
                  <a:lnTo>
                    <a:pt x="4988744" y="1638054"/>
                  </a:lnTo>
                  <a:lnTo>
                    <a:pt x="0" y="1638054"/>
                  </a:lnTo>
                  <a:close/>
                </a:path>
              </a:pathLst>
            </a:custGeom>
            <a:solidFill>
              <a:srgbClr val="FFFFFF"/>
            </a:solidFill>
          </p:spPr>
        </p:sp>
      </p:grpSp>
      <p:sp>
        <p:nvSpPr>
          <p:cNvPr id="6" name="Freeform 6"/>
          <p:cNvSpPr/>
          <p:nvPr/>
        </p:nvSpPr>
        <p:spPr>
          <a:xfrm>
            <a:off x="14849751" y="-13867"/>
            <a:ext cx="3330205" cy="2048597"/>
          </a:xfrm>
          <a:custGeom>
            <a:avLst/>
            <a:gdLst/>
            <a:ahLst/>
            <a:cxnLst/>
            <a:rect l="l" t="t" r="r" b="b"/>
            <a:pathLst>
              <a:path w="3330205" h="2048597">
                <a:moveTo>
                  <a:pt x="0" y="0"/>
                </a:moveTo>
                <a:lnTo>
                  <a:pt x="3330205" y="0"/>
                </a:lnTo>
                <a:lnTo>
                  <a:pt x="3330205" y="2048597"/>
                </a:lnTo>
                <a:lnTo>
                  <a:pt x="0" y="2048597"/>
                </a:lnTo>
                <a:lnTo>
                  <a:pt x="0" y="0"/>
                </a:lnTo>
                <a:close/>
              </a:path>
            </a:pathLst>
          </a:custGeom>
          <a:blipFill>
            <a:blip r:embed="rId3"/>
            <a:stretch>
              <a:fillRect b="-8305"/>
            </a:stretch>
          </a:blipFill>
        </p:spPr>
      </p:sp>
      <p:sp>
        <p:nvSpPr>
          <p:cNvPr id="7" name="TextBox 7"/>
          <p:cNvSpPr txBox="1"/>
          <p:nvPr/>
        </p:nvSpPr>
        <p:spPr>
          <a:xfrm>
            <a:off x="767579" y="1938808"/>
            <a:ext cx="11472307" cy="3652792"/>
          </a:xfrm>
          <a:prstGeom prst="rect">
            <a:avLst/>
          </a:prstGeom>
        </p:spPr>
        <p:txBody>
          <a:bodyPr lIns="0" tIns="0" rIns="0" bIns="0" rtlCol="0" anchor="t">
            <a:spAutoFit/>
          </a:bodyPr>
          <a:lstStyle/>
          <a:p>
            <a:pPr algn="ctr">
              <a:lnSpc>
                <a:spcPts val="2847"/>
              </a:lnSpc>
              <a:spcBef>
                <a:spcPct val="0"/>
              </a:spcBef>
            </a:pPr>
            <a:r>
              <a:rPr lang="en-US" sz="2033">
                <a:solidFill>
                  <a:srgbClr val="000000"/>
                </a:solidFill>
                <a:latin typeface="Agrandir Grand"/>
              </a:rPr>
              <a:t>Ensembling techniques were applied in this project to enhance classification accuracy. When combining models trained on both text and non-text features, an ensemble achieved an accuracy of about 58.64%. In a separate experiment using ensemble classifiers for text data only, which included Logistic Regression, Complement Naive Bayes, and Support Vector Machine, an accuracy of approximately 66.27% was achieved. This underscores the potential for significant accuracy improvement through ensembling, especially when combining models from different data sources or using various algorithms. Further experimentation and fine-tuning could lead to even better results</a:t>
            </a:r>
          </a:p>
        </p:txBody>
      </p:sp>
      <p:sp>
        <p:nvSpPr>
          <p:cNvPr id="8" name="Freeform 8"/>
          <p:cNvSpPr/>
          <p:nvPr/>
        </p:nvSpPr>
        <p:spPr>
          <a:xfrm>
            <a:off x="10351630" y="5591600"/>
            <a:ext cx="6163224" cy="4558705"/>
          </a:xfrm>
          <a:custGeom>
            <a:avLst/>
            <a:gdLst/>
            <a:ahLst/>
            <a:cxnLst/>
            <a:rect l="l" t="t" r="r" b="b"/>
            <a:pathLst>
              <a:path w="6163224" h="4558705">
                <a:moveTo>
                  <a:pt x="0" y="0"/>
                </a:moveTo>
                <a:lnTo>
                  <a:pt x="6163223" y="0"/>
                </a:lnTo>
                <a:lnTo>
                  <a:pt x="6163223" y="4558705"/>
                </a:lnTo>
                <a:lnTo>
                  <a:pt x="0" y="4558705"/>
                </a:lnTo>
                <a:lnTo>
                  <a:pt x="0" y="0"/>
                </a:lnTo>
                <a:close/>
              </a:path>
            </a:pathLst>
          </a:custGeom>
          <a:blipFill>
            <a:blip r:embed="rId4"/>
            <a:stretch>
              <a:fillRect t="-904" b="-904"/>
            </a:stretch>
          </a:blipFill>
        </p:spPr>
      </p:sp>
      <p:sp>
        <p:nvSpPr>
          <p:cNvPr id="9" name="TextBox 9"/>
          <p:cNvSpPr txBox="1"/>
          <p:nvPr/>
        </p:nvSpPr>
        <p:spPr>
          <a:xfrm>
            <a:off x="-235944" y="71639"/>
            <a:ext cx="15085694" cy="1704573"/>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Ensembling: Combining Models for Improved Accuracy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478517" y="1414231"/>
            <a:ext cx="15330966" cy="7122050"/>
            <a:chOff x="0" y="0"/>
            <a:chExt cx="4110228" cy="1909420"/>
          </a:xfrm>
        </p:grpSpPr>
        <p:sp>
          <p:nvSpPr>
            <p:cNvPr id="3" name="Freeform 3"/>
            <p:cNvSpPr/>
            <p:nvPr/>
          </p:nvSpPr>
          <p:spPr>
            <a:xfrm>
              <a:off x="41910" y="43180"/>
              <a:ext cx="4061968" cy="1861160"/>
            </a:xfrm>
            <a:custGeom>
              <a:avLst/>
              <a:gdLst/>
              <a:ahLst/>
              <a:cxnLst/>
              <a:rect l="l" t="t" r="r" b="b"/>
              <a:pathLst>
                <a:path w="4061968" h="1861160">
                  <a:moveTo>
                    <a:pt x="0" y="0"/>
                  </a:moveTo>
                  <a:lnTo>
                    <a:pt x="4061968" y="0"/>
                  </a:lnTo>
                  <a:lnTo>
                    <a:pt x="4061968" y="1861160"/>
                  </a:lnTo>
                  <a:lnTo>
                    <a:pt x="0" y="1861160"/>
                  </a:lnTo>
                  <a:close/>
                </a:path>
              </a:pathLst>
            </a:custGeom>
            <a:solidFill>
              <a:srgbClr val="009BD1"/>
            </a:solidFill>
          </p:spPr>
        </p:sp>
        <p:sp>
          <p:nvSpPr>
            <p:cNvPr id="4" name="Freeform 4"/>
            <p:cNvSpPr/>
            <p:nvPr/>
          </p:nvSpPr>
          <p:spPr>
            <a:xfrm>
              <a:off x="35560" y="35560"/>
              <a:ext cx="4074668" cy="1873860"/>
            </a:xfrm>
            <a:custGeom>
              <a:avLst/>
              <a:gdLst/>
              <a:ahLst/>
              <a:cxnLst/>
              <a:rect l="l" t="t" r="r" b="b"/>
              <a:pathLst>
                <a:path w="4074668" h="1873860">
                  <a:moveTo>
                    <a:pt x="4074668" y="1873860"/>
                  </a:moveTo>
                  <a:lnTo>
                    <a:pt x="0" y="1873860"/>
                  </a:lnTo>
                  <a:lnTo>
                    <a:pt x="0" y="0"/>
                  </a:lnTo>
                  <a:lnTo>
                    <a:pt x="4074668" y="0"/>
                  </a:lnTo>
                  <a:lnTo>
                    <a:pt x="4074668" y="1873860"/>
                  </a:lnTo>
                  <a:close/>
                  <a:moveTo>
                    <a:pt x="12700" y="1861160"/>
                  </a:moveTo>
                  <a:lnTo>
                    <a:pt x="4061968" y="1861160"/>
                  </a:lnTo>
                  <a:lnTo>
                    <a:pt x="4061968" y="12700"/>
                  </a:lnTo>
                  <a:lnTo>
                    <a:pt x="12700" y="12700"/>
                  </a:lnTo>
                  <a:lnTo>
                    <a:pt x="12700" y="1861160"/>
                  </a:lnTo>
                  <a:close/>
                </a:path>
              </a:pathLst>
            </a:custGeom>
            <a:solidFill>
              <a:srgbClr val="38B6FF"/>
            </a:solidFill>
          </p:spPr>
        </p:sp>
        <p:sp>
          <p:nvSpPr>
            <p:cNvPr id="5" name="Freeform 5"/>
            <p:cNvSpPr/>
            <p:nvPr/>
          </p:nvSpPr>
          <p:spPr>
            <a:xfrm>
              <a:off x="0" y="0"/>
              <a:ext cx="4061968" cy="1861160"/>
            </a:xfrm>
            <a:custGeom>
              <a:avLst/>
              <a:gdLst/>
              <a:ahLst/>
              <a:cxnLst/>
              <a:rect l="l" t="t" r="r" b="b"/>
              <a:pathLst>
                <a:path w="4061968" h="1861160">
                  <a:moveTo>
                    <a:pt x="0" y="0"/>
                  </a:moveTo>
                  <a:lnTo>
                    <a:pt x="4061968" y="0"/>
                  </a:lnTo>
                  <a:lnTo>
                    <a:pt x="4061968" y="1861160"/>
                  </a:lnTo>
                  <a:lnTo>
                    <a:pt x="0" y="1861160"/>
                  </a:lnTo>
                  <a:close/>
                </a:path>
              </a:pathLst>
            </a:custGeom>
            <a:solidFill>
              <a:srgbClr val="FFFFFF"/>
            </a:solidFill>
          </p:spPr>
        </p:sp>
      </p:grpSp>
      <p:sp>
        <p:nvSpPr>
          <p:cNvPr id="6" name="Freeform 6"/>
          <p:cNvSpPr/>
          <p:nvPr/>
        </p:nvSpPr>
        <p:spPr>
          <a:xfrm>
            <a:off x="549443" y="7377908"/>
            <a:ext cx="4031218" cy="2685799"/>
          </a:xfrm>
          <a:custGeom>
            <a:avLst/>
            <a:gdLst/>
            <a:ahLst/>
            <a:cxnLst/>
            <a:rect l="l" t="t" r="r" b="b"/>
            <a:pathLst>
              <a:path w="4031218" h="2685799">
                <a:moveTo>
                  <a:pt x="0" y="0"/>
                </a:moveTo>
                <a:lnTo>
                  <a:pt x="4031219" y="0"/>
                </a:lnTo>
                <a:lnTo>
                  <a:pt x="4031219" y="2685800"/>
                </a:lnTo>
                <a:lnTo>
                  <a:pt x="0" y="2685800"/>
                </a:lnTo>
                <a:lnTo>
                  <a:pt x="0" y="0"/>
                </a:lnTo>
                <a:close/>
              </a:path>
            </a:pathLst>
          </a:custGeom>
          <a:blipFill>
            <a:blip r:embed="rId3"/>
            <a:stretch>
              <a:fillRect/>
            </a:stretch>
          </a:blipFill>
        </p:spPr>
      </p:sp>
      <p:sp>
        <p:nvSpPr>
          <p:cNvPr id="7" name="TextBox 7"/>
          <p:cNvSpPr txBox="1"/>
          <p:nvPr/>
        </p:nvSpPr>
        <p:spPr>
          <a:xfrm>
            <a:off x="1478517" y="2179940"/>
            <a:ext cx="15008382" cy="5604651"/>
          </a:xfrm>
          <a:prstGeom prst="rect">
            <a:avLst/>
          </a:prstGeom>
        </p:spPr>
        <p:txBody>
          <a:bodyPr lIns="0" tIns="0" rIns="0" bIns="0" rtlCol="0" anchor="t">
            <a:spAutoFit/>
          </a:bodyPr>
          <a:lstStyle/>
          <a:p>
            <a:pPr algn="ctr">
              <a:lnSpc>
                <a:spcPts val="3982"/>
              </a:lnSpc>
            </a:pPr>
            <a:r>
              <a:rPr lang="en-US" sz="2844">
                <a:solidFill>
                  <a:srgbClr val="000000"/>
                </a:solidFill>
                <a:latin typeface="Agrandir Grand"/>
              </a:rPr>
              <a:t>Creates a simple neural network model with an embedding layer for word representation, a flattening layer, a dense layer with ReLU activation, a dropout layer for regularization, and a final dense layer with softmax activation for classification into three classes (male, female, brand).</a:t>
            </a:r>
          </a:p>
          <a:p>
            <a:pPr algn="ctr">
              <a:lnSpc>
                <a:spcPts val="3982"/>
              </a:lnSpc>
              <a:spcBef>
                <a:spcPct val="0"/>
              </a:spcBef>
            </a:pPr>
            <a:r>
              <a:rPr lang="en-US" sz="2844">
                <a:solidFill>
                  <a:srgbClr val="000000"/>
                </a:solidFill>
                <a:latin typeface="Agrandir Grand"/>
              </a:rPr>
              <a:t> this neural network model starts by embedding words into numerical vectors, applies non-linearity through ReLU activation, uses dropout for regularization, and outputs class probabilities for gender classification into three classes. It's designed to learn and capture patterns in the input text data to make predictions about the gender of X users</a:t>
            </a:r>
          </a:p>
        </p:txBody>
      </p:sp>
      <p:sp>
        <p:nvSpPr>
          <p:cNvPr id="8" name="Freeform 8"/>
          <p:cNvSpPr/>
          <p:nvPr/>
        </p:nvSpPr>
        <p:spPr>
          <a:xfrm>
            <a:off x="12308334" y="7291948"/>
            <a:ext cx="5830063" cy="2771760"/>
          </a:xfrm>
          <a:custGeom>
            <a:avLst/>
            <a:gdLst/>
            <a:ahLst/>
            <a:cxnLst/>
            <a:rect l="l" t="t" r="r" b="b"/>
            <a:pathLst>
              <a:path w="5830063" h="2771760">
                <a:moveTo>
                  <a:pt x="0" y="0"/>
                </a:moveTo>
                <a:lnTo>
                  <a:pt x="5830063" y="0"/>
                </a:lnTo>
                <a:lnTo>
                  <a:pt x="5830063" y="2771760"/>
                </a:lnTo>
                <a:lnTo>
                  <a:pt x="0" y="2771760"/>
                </a:lnTo>
                <a:lnTo>
                  <a:pt x="0" y="0"/>
                </a:lnTo>
                <a:close/>
              </a:path>
            </a:pathLst>
          </a:custGeom>
          <a:blipFill>
            <a:blip r:embed="rId4"/>
            <a:stretch>
              <a:fillRect/>
            </a:stretch>
          </a:blipFill>
        </p:spPr>
      </p:sp>
      <p:sp>
        <p:nvSpPr>
          <p:cNvPr id="9" name="TextBox 9"/>
          <p:cNvSpPr txBox="1"/>
          <p:nvPr/>
        </p:nvSpPr>
        <p:spPr>
          <a:xfrm>
            <a:off x="199086" y="129352"/>
            <a:ext cx="8384892" cy="899348"/>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neural networks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745645" y="2387551"/>
            <a:ext cx="9931026" cy="7068849"/>
            <a:chOff x="0" y="0"/>
            <a:chExt cx="3778198" cy="2689300"/>
          </a:xfrm>
        </p:grpSpPr>
        <p:sp>
          <p:nvSpPr>
            <p:cNvPr id="3" name="Freeform 3"/>
            <p:cNvSpPr/>
            <p:nvPr/>
          </p:nvSpPr>
          <p:spPr>
            <a:xfrm>
              <a:off x="41910" y="43180"/>
              <a:ext cx="3729938" cy="2641040"/>
            </a:xfrm>
            <a:custGeom>
              <a:avLst/>
              <a:gdLst/>
              <a:ahLst/>
              <a:cxnLst/>
              <a:rect l="l" t="t" r="r" b="b"/>
              <a:pathLst>
                <a:path w="3729938" h="2641040">
                  <a:moveTo>
                    <a:pt x="0" y="0"/>
                  </a:moveTo>
                  <a:lnTo>
                    <a:pt x="3729938" y="0"/>
                  </a:lnTo>
                  <a:lnTo>
                    <a:pt x="3729938" y="2641040"/>
                  </a:lnTo>
                  <a:lnTo>
                    <a:pt x="0" y="2641040"/>
                  </a:lnTo>
                  <a:close/>
                </a:path>
              </a:pathLst>
            </a:custGeom>
            <a:solidFill>
              <a:srgbClr val="009BD1"/>
            </a:solidFill>
          </p:spPr>
        </p:sp>
        <p:sp>
          <p:nvSpPr>
            <p:cNvPr id="4" name="Freeform 4"/>
            <p:cNvSpPr/>
            <p:nvPr/>
          </p:nvSpPr>
          <p:spPr>
            <a:xfrm>
              <a:off x="35560" y="35560"/>
              <a:ext cx="3742638" cy="2653740"/>
            </a:xfrm>
            <a:custGeom>
              <a:avLst/>
              <a:gdLst/>
              <a:ahLst/>
              <a:cxnLst/>
              <a:rect l="l" t="t" r="r" b="b"/>
              <a:pathLst>
                <a:path w="3742638" h="2653740">
                  <a:moveTo>
                    <a:pt x="3742638" y="2653740"/>
                  </a:moveTo>
                  <a:lnTo>
                    <a:pt x="0" y="2653740"/>
                  </a:lnTo>
                  <a:lnTo>
                    <a:pt x="0" y="0"/>
                  </a:lnTo>
                  <a:lnTo>
                    <a:pt x="3742638" y="0"/>
                  </a:lnTo>
                  <a:lnTo>
                    <a:pt x="3742638" y="2653740"/>
                  </a:lnTo>
                  <a:close/>
                  <a:moveTo>
                    <a:pt x="12700" y="2641040"/>
                  </a:moveTo>
                  <a:lnTo>
                    <a:pt x="3729938" y="2641040"/>
                  </a:lnTo>
                  <a:lnTo>
                    <a:pt x="3729938" y="12700"/>
                  </a:lnTo>
                  <a:lnTo>
                    <a:pt x="12700" y="12700"/>
                  </a:lnTo>
                  <a:lnTo>
                    <a:pt x="12700" y="2641040"/>
                  </a:lnTo>
                  <a:close/>
                </a:path>
              </a:pathLst>
            </a:custGeom>
            <a:solidFill>
              <a:srgbClr val="38B6FF"/>
            </a:solidFill>
          </p:spPr>
        </p:sp>
        <p:sp>
          <p:nvSpPr>
            <p:cNvPr id="5" name="Freeform 5"/>
            <p:cNvSpPr/>
            <p:nvPr/>
          </p:nvSpPr>
          <p:spPr>
            <a:xfrm>
              <a:off x="0" y="0"/>
              <a:ext cx="3729937" cy="2641040"/>
            </a:xfrm>
            <a:custGeom>
              <a:avLst/>
              <a:gdLst/>
              <a:ahLst/>
              <a:cxnLst/>
              <a:rect l="l" t="t" r="r" b="b"/>
              <a:pathLst>
                <a:path w="3729937" h="2641040">
                  <a:moveTo>
                    <a:pt x="0" y="0"/>
                  </a:moveTo>
                  <a:lnTo>
                    <a:pt x="3729937" y="0"/>
                  </a:lnTo>
                  <a:lnTo>
                    <a:pt x="3729937" y="2641040"/>
                  </a:lnTo>
                  <a:lnTo>
                    <a:pt x="0" y="2641040"/>
                  </a:lnTo>
                  <a:close/>
                </a:path>
              </a:pathLst>
            </a:custGeom>
            <a:solidFill>
              <a:srgbClr val="FFFFFF"/>
            </a:solidFill>
          </p:spPr>
        </p:sp>
      </p:grpSp>
      <p:grpSp>
        <p:nvGrpSpPr>
          <p:cNvPr id="6" name="Group 6"/>
          <p:cNvGrpSpPr>
            <a:grpSpLocks noChangeAspect="1"/>
          </p:cNvGrpSpPr>
          <p:nvPr/>
        </p:nvGrpSpPr>
        <p:grpSpPr>
          <a:xfrm>
            <a:off x="16086846" y="5143500"/>
            <a:ext cx="700966" cy="700966"/>
            <a:chOff x="0" y="0"/>
            <a:chExt cx="6355080" cy="6355080"/>
          </a:xfrm>
        </p:grpSpPr>
        <p:sp>
          <p:nvSpPr>
            <p:cNvPr id="7" name="Freeform 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id="8" name="TextBox 8"/>
          <p:cNvSpPr txBox="1"/>
          <p:nvPr/>
        </p:nvSpPr>
        <p:spPr>
          <a:xfrm>
            <a:off x="14682067" y="9620027"/>
            <a:ext cx="2577233" cy="343810"/>
          </a:xfrm>
          <a:prstGeom prst="rect">
            <a:avLst/>
          </a:prstGeom>
        </p:spPr>
        <p:txBody>
          <a:bodyPr lIns="0" tIns="0" rIns="0" bIns="0" rtlCol="0" anchor="t">
            <a:spAutoFit/>
          </a:bodyPr>
          <a:lstStyle/>
          <a:p>
            <a:pPr algn="r">
              <a:lnSpc>
                <a:spcPts val="2892"/>
              </a:lnSpc>
            </a:pPr>
            <a:r>
              <a:rPr lang="en-US" sz="2410" spc="168">
                <a:solidFill>
                  <a:srgbClr val="000000"/>
                </a:solidFill>
                <a:latin typeface="Raleway"/>
              </a:rPr>
              <a:t>02</a:t>
            </a:r>
          </a:p>
        </p:txBody>
      </p:sp>
      <p:sp>
        <p:nvSpPr>
          <p:cNvPr id="9" name="AutoShape 9"/>
          <p:cNvSpPr/>
          <p:nvPr/>
        </p:nvSpPr>
        <p:spPr>
          <a:xfrm>
            <a:off x="4167385" y="9777645"/>
            <a:ext cx="12584782" cy="0"/>
          </a:xfrm>
          <a:prstGeom prst="line">
            <a:avLst/>
          </a:prstGeom>
          <a:ln w="19050" cap="rnd">
            <a:solidFill>
              <a:srgbClr val="243B3B"/>
            </a:solidFill>
            <a:prstDash val="solid"/>
            <a:headEnd type="none" w="sm" len="sm"/>
            <a:tailEnd type="none" w="sm" len="sm"/>
          </a:ln>
        </p:spPr>
      </p:sp>
      <p:sp>
        <p:nvSpPr>
          <p:cNvPr id="10" name="Freeform 10"/>
          <p:cNvSpPr/>
          <p:nvPr/>
        </p:nvSpPr>
        <p:spPr>
          <a:xfrm>
            <a:off x="16787813" y="383525"/>
            <a:ext cx="942975" cy="942975"/>
          </a:xfrm>
          <a:custGeom>
            <a:avLst/>
            <a:gdLst/>
            <a:ahLst/>
            <a:cxnLst/>
            <a:rect l="l" t="t" r="r" b="b"/>
            <a:pathLst>
              <a:path w="942975" h="942975">
                <a:moveTo>
                  <a:pt x="0" y="0"/>
                </a:moveTo>
                <a:lnTo>
                  <a:pt x="942975" y="0"/>
                </a:lnTo>
                <a:lnTo>
                  <a:pt x="942975" y="942975"/>
                </a:lnTo>
                <a:lnTo>
                  <a:pt x="0" y="9429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2189899">
            <a:off x="14283313" y="1326500"/>
            <a:ext cx="3447475" cy="2296880"/>
          </a:xfrm>
          <a:custGeom>
            <a:avLst/>
            <a:gdLst/>
            <a:ahLst/>
            <a:cxnLst/>
            <a:rect l="l" t="t" r="r" b="b"/>
            <a:pathLst>
              <a:path w="3447475" h="2296880">
                <a:moveTo>
                  <a:pt x="0" y="0"/>
                </a:moveTo>
                <a:lnTo>
                  <a:pt x="3447475" y="0"/>
                </a:lnTo>
                <a:lnTo>
                  <a:pt x="3447475" y="2296880"/>
                </a:lnTo>
                <a:lnTo>
                  <a:pt x="0" y="2296880"/>
                </a:lnTo>
                <a:lnTo>
                  <a:pt x="0" y="0"/>
                </a:lnTo>
                <a:close/>
              </a:path>
            </a:pathLst>
          </a:custGeom>
          <a:blipFill>
            <a:blip r:embed="rId5"/>
            <a:stretch>
              <a:fillRect/>
            </a:stretch>
          </a:blipFill>
        </p:spPr>
      </p:sp>
      <p:sp>
        <p:nvSpPr>
          <p:cNvPr id="12" name="Freeform 12"/>
          <p:cNvSpPr/>
          <p:nvPr/>
        </p:nvSpPr>
        <p:spPr>
          <a:xfrm>
            <a:off x="10907133" y="4105348"/>
            <a:ext cx="5179713" cy="4489136"/>
          </a:xfrm>
          <a:custGeom>
            <a:avLst/>
            <a:gdLst/>
            <a:ahLst/>
            <a:cxnLst/>
            <a:rect l="l" t="t" r="r" b="b"/>
            <a:pathLst>
              <a:path w="5179713" h="4489136">
                <a:moveTo>
                  <a:pt x="0" y="0"/>
                </a:moveTo>
                <a:lnTo>
                  <a:pt x="5179713" y="0"/>
                </a:lnTo>
                <a:lnTo>
                  <a:pt x="5179713" y="4489136"/>
                </a:lnTo>
                <a:lnTo>
                  <a:pt x="0" y="4489136"/>
                </a:lnTo>
                <a:lnTo>
                  <a:pt x="0" y="0"/>
                </a:lnTo>
                <a:close/>
              </a:path>
            </a:pathLst>
          </a:custGeom>
          <a:blipFill>
            <a:blip r:embed="rId6"/>
            <a:stretch>
              <a:fillRect l="-15041" r="-15041"/>
            </a:stretch>
          </a:blipFill>
        </p:spPr>
      </p:sp>
      <p:sp>
        <p:nvSpPr>
          <p:cNvPr id="13" name="TextBox 13"/>
          <p:cNvSpPr txBox="1"/>
          <p:nvPr/>
        </p:nvSpPr>
        <p:spPr>
          <a:xfrm>
            <a:off x="1028700" y="320364"/>
            <a:ext cx="6768584" cy="1140448"/>
          </a:xfrm>
          <a:prstGeom prst="rect">
            <a:avLst/>
          </a:prstGeom>
        </p:spPr>
        <p:txBody>
          <a:bodyPr lIns="0" tIns="0" rIns="0" bIns="0" rtlCol="0" anchor="t">
            <a:spAutoFit/>
          </a:bodyPr>
          <a:lstStyle/>
          <a:p>
            <a:pPr marL="0" lvl="0" indent="0" algn="ctr">
              <a:lnSpc>
                <a:spcPts val="8015"/>
              </a:lnSpc>
              <a:spcBef>
                <a:spcPct val="0"/>
              </a:spcBef>
            </a:pPr>
            <a:r>
              <a:rPr lang="en-US" sz="5725" u="none" strike="noStrike">
                <a:solidFill>
                  <a:srgbClr val="FF66C4"/>
                </a:solidFill>
                <a:latin typeface="Agrandir Grand Heavy"/>
              </a:rPr>
              <a:t>Introduction</a:t>
            </a:r>
          </a:p>
        </p:txBody>
      </p:sp>
      <p:sp>
        <p:nvSpPr>
          <p:cNvPr id="14" name="TextBox 14"/>
          <p:cNvSpPr txBox="1"/>
          <p:nvPr/>
        </p:nvSpPr>
        <p:spPr>
          <a:xfrm>
            <a:off x="1126943" y="2555705"/>
            <a:ext cx="9168430" cy="4560342"/>
          </a:xfrm>
          <a:prstGeom prst="rect">
            <a:avLst/>
          </a:prstGeom>
        </p:spPr>
        <p:txBody>
          <a:bodyPr lIns="0" tIns="0" rIns="0" bIns="0" rtlCol="0" anchor="t">
            <a:spAutoFit/>
          </a:bodyPr>
          <a:lstStyle/>
          <a:p>
            <a:pPr algn="ctr">
              <a:lnSpc>
                <a:spcPts val="3267"/>
              </a:lnSpc>
              <a:spcBef>
                <a:spcPct val="0"/>
              </a:spcBef>
            </a:pPr>
            <a:r>
              <a:rPr lang="en-US" sz="2333">
                <a:solidFill>
                  <a:srgbClr val="000000"/>
                </a:solidFill>
                <a:latin typeface="Agrandir Grand"/>
              </a:rPr>
              <a:t>X (formerly known as Twitter) is a popular social networking platform for sharing 280-character messages known as tweets.</a:t>
            </a:r>
          </a:p>
          <a:p>
            <a:pPr algn="ctr">
              <a:lnSpc>
                <a:spcPts val="3267"/>
              </a:lnSpc>
              <a:spcBef>
                <a:spcPct val="0"/>
              </a:spcBef>
            </a:pPr>
            <a:endParaRPr lang="en-US" sz="2333">
              <a:solidFill>
                <a:srgbClr val="000000"/>
              </a:solidFill>
              <a:latin typeface="Agrandir Grand"/>
            </a:endParaRPr>
          </a:p>
          <a:p>
            <a:pPr algn="ctr">
              <a:lnSpc>
                <a:spcPts val="3267"/>
              </a:lnSpc>
              <a:spcBef>
                <a:spcPct val="0"/>
              </a:spcBef>
            </a:pPr>
            <a:r>
              <a:rPr lang="en-US" sz="2333">
                <a:solidFill>
                  <a:srgbClr val="000000"/>
                </a:solidFill>
                <a:latin typeface="Agrandir Grand"/>
              </a:rPr>
              <a:t>X has over 330 million monthly active users, with more than 66% being male and 34% female.</a:t>
            </a:r>
          </a:p>
          <a:p>
            <a:pPr algn="ctr">
              <a:lnSpc>
                <a:spcPts val="3267"/>
              </a:lnSpc>
              <a:spcBef>
                <a:spcPct val="0"/>
              </a:spcBef>
            </a:pPr>
            <a:endParaRPr lang="en-US" sz="2333">
              <a:solidFill>
                <a:srgbClr val="000000"/>
              </a:solidFill>
              <a:latin typeface="Agrandir Grand"/>
            </a:endParaRPr>
          </a:p>
          <a:p>
            <a:pPr algn="ctr">
              <a:lnSpc>
                <a:spcPts val="3267"/>
              </a:lnSpc>
              <a:spcBef>
                <a:spcPct val="0"/>
              </a:spcBef>
            </a:pPr>
            <a:r>
              <a:rPr lang="en-US" sz="2333">
                <a:solidFill>
                  <a:srgbClr val="000000"/>
                </a:solidFill>
                <a:latin typeface="Agrandir Grand Bold"/>
              </a:rPr>
              <a:t>Our project aims to classify X users' gender based on profile information and tweets.</a:t>
            </a:r>
          </a:p>
          <a:p>
            <a:pPr algn="ctr">
              <a:lnSpc>
                <a:spcPts val="3267"/>
              </a:lnSpc>
              <a:spcBef>
                <a:spcPct val="0"/>
              </a:spcBef>
            </a:pPr>
            <a:endParaRPr lang="en-US" sz="2333">
              <a:solidFill>
                <a:srgbClr val="000000"/>
              </a:solidFill>
              <a:latin typeface="Agrandir Grand Bold"/>
            </a:endParaRPr>
          </a:p>
          <a:p>
            <a:pPr algn="ctr">
              <a:lnSpc>
                <a:spcPts val="3267"/>
              </a:lnSpc>
              <a:spcBef>
                <a:spcPct val="0"/>
              </a:spcBef>
            </a:pPr>
            <a:endParaRPr lang="en-US" sz="2333">
              <a:solidFill>
                <a:srgbClr val="000000"/>
              </a:solidFill>
              <a:latin typeface="Agrandir Grand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478517" y="3301781"/>
            <a:ext cx="15330966" cy="5328878"/>
            <a:chOff x="0" y="0"/>
            <a:chExt cx="4110228" cy="1428671"/>
          </a:xfrm>
        </p:grpSpPr>
        <p:sp>
          <p:nvSpPr>
            <p:cNvPr id="3" name="Freeform 3"/>
            <p:cNvSpPr/>
            <p:nvPr/>
          </p:nvSpPr>
          <p:spPr>
            <a:xfrm>
              <a:off x="41910" y="43180"/>
              <a:ext cx="4061968" cy="1380411"/>
            </a:xfrm>
            <a:custGeom>
              <a:avLst/>
              <a:gdLst/>
              <a:ahLst/>
              <a:cxnLst/>
              <a:rect l="l" t="t" r="r" b="b"/>
              <a:pathLst>
                <a:path w="4061968" h="1380411">
                  <a:moveTo>
                    <a:pt x="0" y="0"/>
                  </a:moveTo>
                  <a:lnTo>
                    <a:pt x="4061968" y="0"/>
                  </a:lnTo>
                  <a:lnTo>
                    <a:pt x="4061968" y="1380411"/>
                  </a:lnTo>
                  <a:lnTo>
                    <a:pt x="0" y="1380411"/>
                  </a:lnTo>
                  <a:close/>
                </a:path>
              </a:pathLst>
            </a:custGeom>
            <a:solidFill>
              <a:srgbClr val="009BD1"/>
            </a:solidFill>
          </p:spPr>
        </p:sp>
        <p:sp>
          <p:nvSpPr>
            <p:cNvPr id="4" name="Freeform 4"/>
            <p:cNvSpPr/>
            <p:nvPr/>
          </p:nvSpPr>
          <p:spPr>
            <a:xfrm>
              <a:off x="35560" y="35560"/>
              <a:ext cx="4074668" cy="1393111"/>
            </a:xfrm>
            <a:custGeom>
              <a:avLst/>
              <a:gdLst/>
              <a:ahLst/>
              <a:cxnLst/>
              <a:rect l="l" t="t" r="r" b="b"/>
              <a:pathLst>
                <a:path w="4074668" h="1393111">
                  <a:moveTo>
                    <a:pt x="4074668" y="1393111"/>
                  </a:moveTo>
                  <a:lnTo>
                    <a:pt x="0" y="1393111"/>
                  </a:lnTo>
                  <a:lnTo>
                    <a:pt x="0" y="0"/>
                  </a:lnTo>
                  <a:lnTo>
                    <a:pt x="4074668" y="0"/>
                  </a:lnTo>
                  <a:lnTo>
                    <a:pt x="4074668" y="1393111"/>
                  </a:lnTo>
                  <a:close/>
                  <a:moveTo>
                    <a:pt x="12700" y="1380411"/>
                  </a:moveTo>
                  <a:lnTo>
                    <a:pt x="4061968" y="1380411"/>
                  </a:lnTo>
                  <a:lnTo>
                    <a:pt x="4061968" y="12700"/>
                  </a:lnTo>
                  <a:lnTo>
                    <a:pt x="12700" y="12700"/>
                  </a:lnTo>
                  <a:lnTo>
                    <a:pt x="12700" y="1380411"/>
                  </a:lnTo>
                  <a:close/>
                </a:path>
              </a:pathLst>
            </a:custGeom>
            <a:solidFill>
              <a:srgbClr val="38B6FF"/>
            </a:solidFill>
          </p:spPr>
        </p:sp>
        <p:sp>
          <p:nvSpPr>
            <p:cNvPr id="5" name="Freeform 5"/>
            <p:cNvSpPr/>
            <p:nvPr/>
          </p:nvSpPr>
          <p:spPr>
            <a:xfrm>
              <a:off x="0" y="0"/>
              <a:ext cx="4061968" cy="1380411"/>
            </a:xfrm>
            <a:custGeom>
              <a:avLst/>
              <a:gdLst/>
              <a:ahLst/>
              <a:cxnLst/>
              <a:rect l="l" t="t" r="r" b="b"/>
              <a:pathLst>
                <a:path w="4061968" h="1380411">
                  <a:moveTo>
                    <a:pt x="0" y="0"/>
                  </a:moveTo>
                  <a:lnTo>
                    <a:pt x="4061968" y="0"/>
                  </a:lnTo>
                  <a:lnTo>
                    <a:pt x="4061968" y="1380411"/>
                  </a:lnTo>
                  <a:lnTo>
                    <a:pt x="0" y="1380411"/>
                  </a:lnTo>
                  <a:close/>
                </a:path>
              </a:pathLst>
            </a:custGeom>
            <a:solidFill>
              <a:srgbClr val="FFFFFF"/>
            </a:solidFill>
          </p:spPr>
        </p:sp>
      </p:grpSp>
      <p:sp>
        <p:nvSpPr>
          <p:cNvPr id="6" name="Freeform 6"/>
          <p:cNvSpPr/>
          <p:nvPr/>
        </p:nvSpPr>
        <p:spPr>
          <a:xfrm>
            <a:off x="13430407" y="71825"/>
            <a:ext cx="4559939" cy="2718299"/>
          </a:xfrm>
          <a:custGeom>
            <a:avLst/>
            <a:gdLst/>
            <a:ahLst/>
            <a:cxnLst/>
            <a:rect l="l" t="t" r="r" b="b"/>
            <a:pathLst>
              <a:path w="4559939" h="2718299">
                <a:moveTo>
                  <a:pt x="0" y="0"/>
                </a:moveTo>
                <a:lnTo>
                  <a:pt x="4559938" y="0"/>
                </a:lnTo>
                <a:lnTo>
                  <a:pt x="4559938" y="2718299"/>
                </a:lnTo>
                <a:lnTo>
                  <a:pt x="0" y="2718299"/>
                </a:lnTo>
                <a:lnTo>
                  <a:pt x="0" y="0"/>
                </a:lnTo>
                <a:close/>
              </a:path>
            </a:pathLst>
          </a:custGeom>
          <a:blipFill>
            <a:blip r:embed="rId3"/>
            <a:stretch>
              <a:fillRect t="-9236" b="-9236"/>
            </a:stretch>
          </a:blipFill>
        </p:spPr>
      </p:sp>
      <p:sp>
        <p:nvSpPr>
          <p:cNvPr id="7" name="TextBox 7"/>
          <p:cNvSpPr txBox="1"/>
          <p:nvPr/>
        </p:nvSpPr>
        <p:spPr>
          <a:xfrm>
            <a:off x="1639809" y="2983154"/>
            <a:ext cx="15008382" cy="5099826"/>
          </a:xfrm>
          <a:prstGeom prst="rect">
            <a:avLst/>
          </a:prstGeom>
        </p:spPr>
        <p:txBody>
          <a:bodyPr lIns="0" tIns="0" rIns="0" bIns="0" rtlCol="0" anchor="t">
            <a:spAutoFit/>
          </a:bodyPr>
          <a:lstStyle/>
          <a:p>
            <a:pPr algn="ctr">
              <a:lnSpc>
                <a:spcPts val="3982"/>
              </a:lnSpc>
            </a:pPr>
            <a:endParaRPr/>
          </a:p>
          <a:p>
            <a:pPr algn="ctr">
              <a:lnSpc>
                <a:spcPts val="3982"/>
              </a:lnSpc>
              <a:spcBef>
                <a:spcPct val="0"/>
              </a:spcBef>
            </a:pPr>
            <a:r>
              <a:rPr lang="en-US" sz="2844">
                <a:solidFill>
                  <a:srgbClr val="000000"/>
                </a:solidFill>
                <a:latin typeface="Agrandir Grand"/>
              </a:rPr>
              <a:t>A baseline model was developed for gender classification using a Kaggle dataset, highlighting the challenges of this problem compared to sentiment analysis. Tweet text alone achieved moderate accuracy, but incorporating user descriptions significantly improved classifier performance. Models trained on non-text features faced limitations and require further feature engineering. An ensemble approach with both text and non-text data yielded an accuracy of 58.64%, showing potential for improvement in this complex task</a:t>
            </a:r>
          </a:p>
        </p:txBody>
      </p:sp>
      <p:sp>
        <p:nvSpPr>
          <p:cNvPr id="8" name="TextBox 8"/>
          <p:cNvSpPr txBox="1"/>
          <p:nvPr/>
        </p:nvSpPr>
        <p:spPr>
          <a:xfrm>
            <a:off x="269869" y="876526"/>
            <a:ext cx="8384892" cy="899348"/>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Conclusion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478517" y="3301781"/>
            <a:ext cx="15330966" cy="5328878"/>
            <a:chOff x="0" y="0"/>
            <a:chExt cx="4110228" cy="1428671"/>
          </a:xfrm>
        </p:grpSpPr>
        <p:sp>
          <p:nvSpPr>
            <p:cNvPr id="3" name="Freeform 3"/>
            <p:cNvSpPr/>
            <p:nvPr/>
          </p:nvSpPr>
          <p:spPr>
            <a:xfrm>
              <a:off x="41910" y="43180"/>
              <a:ext cx="4061968" cy="1380411"/>
            </a:xfrm>
            <a:custGeom>
              <a:avLst/>
              <a:gdLst/>
              <a:ahLst/>
              <a:cxnLst/>
              <a:rect l="l" t="t" r="r" b="b"/>
              <a:pathLst>
                <a:path w="4061968" h="1380411">
                  <a:moveTo>
                    <a:pt x="0" y="0"/>
                  </a:moveTo>
                  <a:lnTo>
                    <a:pt x="4061968" y="0"/>
                  </a:lnTo>
                  <a:lnTo>
                    <a:pt x="4061968" y="1380411"/>
                  </a:lnTo>
                  <a:lnTo>
                    <a:pt x="0" y="1380411"/>
                  </a:lnTo>
                  <a:close/>
                </a:path>
              </a:pathLst>
            </a:custGeom>
            <a:solidFill>
              <a:srgbClr val="009BD1"/>
            </a:solidFill>
          </p:spPr>
        </p:sp>
        <p:sp>
          <p:nvSpPr>
            <p:cNvPr id="4" name="Freeform 4"/>
            <p:cNvSpPr/>
            <p:nvPr/>
          </p:nvSpPr>
          <p:spPr>
            <a:xfrm>
              <a:off x="35560" y="35560"/>
              <a:ext cx="4074668" cy="1393111"/>
            </a:xfrm>
            <a:custGeom>
              <a:avLst/>
              <a:gdLst/>
              <a:ahLst/>
              <a:cxnLst/>
              <a:rect l="l" t="t" r="r" b="b"/>
              <a:pathLst>
                <a:path w="4074668" h="1393111">
                  <a:moveTo>
                    <a:pt x="4074668" y="1393111"/>
                  </a:moveTo>
                  <a:lnTo>
                    <a:pt x="0" y="1393111"/>
                  </a:lnTo>
                  <a:lnTo>
                    <a:pt x="0" y="0"/>
                  </a:lnTo>
                  <a:lnTo>
                    <a:pt x="4074668" y="0"/>
                  </a:lnTo>
                  <a:lnTo>
                    <a:pt x="4074668" y="1393111"/>
                  </a:lnTo>
                  <a:close/>
                  <a:moveTo>
                    <a:pt x="12700" y="1380411"/>
                  </a:moveTo>
                  <a:lnTo>
                    <a:pt x="4061968" y="1380411"/>
                  </a:lnTo>
                  <a:lnTo>
                    <a:pt x="4061968" y="12700"/>
                  </a:lnTo>
                  <a:lnTo>
                    <a:pt x="12700" y="12700"/>
                  </a:lnTo>
                  <a:lnTo>
                    <a:pt x="12700" y="1380411"/>
                  </a:lnTo>
                  <a:close/>
                </a:path>
              </a:pathLst>
            </a:custGeom>
            <a:solidFill>
              <a:srgbClr val="38B6FF"/>
            </a:solidFill>
          </p:spPr>
        </p:sp>
        <p:sp>
          <p:nvSpPr>
            <p:cNvPr id="5" name="Freeform 5"/>
            <p:cNvSpPr/>
            <p:nvPr/>
          </p:nvSpPr>
          <p:spPr>
            <a:xfrm>
              <a:off x="0" y="0"/>
              <a:ext cx="4061968" cy="1380411"/>
            </a:xfrm>
            <a:custGeom>
              <a:avLst/>
              <a:gdLst/>
              <a:ahLst/>
              <a:cxnLst/>
              <a:rect l="l" t="t" r="r" b="b"/>
              <a:pathLst>
                <a:path w="4061968" h="1380411">
                  <a:moveTo>
                    <a:pt x="0" y="0"/>
                  </a:moveTo>
                  <a:lnTo>
                    <a:pt x="4061968" y="0"/>
                  </a:lnTo>
                  <a:lnTo>
                    <a:pt x="4061968" y="1380411"/>
                  </a:lnTo>
                  <a:lnTo>
                    <a:pt x="0" y="1380411"/>
                  </a:lnTo>
                  <a:close/>
                </a:path>
              </a:pathLst>
            </a:custGeom>
            <a:solidFill>
              <a:srgbClr val="FFFFFF"/>
            </a:solidFill>
          </p:spPr>
        </p:sp>
      </p:grpSp>
      <p:sp>
        <p:nvSpPr>
          <p:cNvPr id="6" name="Freeform 6"/>
          <p:cNvSpPr/>
          <p:nvPr/>
        </p:nvSpPr>
        <p:spPr>
          <a:xfrm>
            <a:off x="10460707" y="114941"/>
            <a:ext cx="6798593" cy="3186841"/>
          </a:xfrm>
          <a:custGeom>
            <a:avLst/>
            <a:gdLst/>
            <a:ahLst/>
            <a:cxnLst/>
            <a:rect l="l" t="t" r="r" b="b"/>
            <a:pathLst>
              <a:path w="6798593" h="3186841">
                <a:moveTo>
                  <a:pt x="0" y="0"/>
                </a:moveTo>
                <a:lnTo>
                  <a:pt x="6798593" y="0"/>
                </a:lnTo>
                <a:lnTo>
                  <a:pt x="6798593" y="3186840"/>
                </a:lnTo>
                <a:lnTo>
                  <a:pt x="0" y="3186840"/>
                </a:lnTo>
                <a:lnTo>
                  <a:pt x="0" y="0"/>
                </a:lnTo>
                <a:close/>
              </a:path>
            </a:pathLst>
          </a:custGeom>
          <a:blipFill>
            <a:blip r:embed="rId3"/>
            <a:stretch>
              <a:fillRect/>
            </a:stretch>
          </a:blipFill>
        </p:spPr>
      </p:sp>
      <p:sp>
        <p:nvSpPr>
          <p:cNvPr id="7" name="TextBox 7"/>
          <p:cNvSpPr txBox="1"/>
          <p:nvPr/>
        </p:nvSpPr>
        <p:spPr>
          <a:xfrm>
            <a:off x="486306" y="819150"/>
            <a:ext cx="8384892" cy="899348"/>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Future works</a:t>
            </a:r>
          </a:p>
        </p:txBody>
      </p:sp>
      <p:sp>
        <p:nvSpPr>
          <p:cNvPr id="8" name="TextBox 8"/>
          <p:cNvSpPr txBox="1"/>
          <p:nvPr/>
        </p:nvSpPr>
        <p:spPr>
          <a:xfrm>
            <a:off x="1237238" y="3859219"/>
            <a:ext cx="15267920" cy="4090176"/>
          </a:xfrm>
          <a:prstGeom prst="rect">
            <a:avLst/>
          </a:prstGeom>
        </p:spPr>
        <p:txBody>
          <a:bodyPr lIns="0" tIns="0" rIns="0" bIns="0" rtlCol="0" anchor="t">
            <a:spAutoFit/>
          </a:bodyPr>
          <a:lstStyle/>
          <a:p>
            <a:pPr algn="ctr">
              <a:lnSpc>
                <a:spcPts val="3982"/>
              </a:lnSpc>
              <a:spcBef>
                <a:spcPct val="0"/>
              </a:spcBef>
            </a:pPr>
            <a:r>
              <a:rPr lang="en-US" sz="2844">
                <a:solidFill>
                  <a:srgbClr val="000000"/>
                </a:solidFill>
                <a:latin typeface="Agrandir Grand"/>
              </a:rPr>
              <a:t>Explore advanced natural language processing techniques for better tweet text analysis.</a:t>
            </a:r>
          </a:p>
          <a:p>
            <a:pPr algn="ctr">
              <a:lnSpc>
                <a:spcPts val="3982"/>
              </a:lnSpc>
              <a:spcBef>
                <a:spcPct val="0"/>
              </a:spcBef>
            </a:pPr>
            <a:r>
              <a:rPr lang="en-US" sz="2844">
                <a:solidFill>
                  <a:srgbClr val="000000"/>
                </a:solidFill>
                <a:latin typeface="Agrandir Grand"/>
              </a:rPr>
              <a:t>Investigate deep learning models, such as neural networks, to capture complex patterns.</a:t>
            </a:r>
          </a:p>
          <a:p>
            <a:pPr algn="ctr">
              <a:lnSpc>
                <a:spcPts val="3982"/>
              </a:lnSpc>
              <a:spcBef>
                <a:spcPct val="0"/>
              </a:spcBef>
            </a:pPr>
            <a:r>
              <a:rPr lang="en-US" sz="2844">
                <a:solidFill>
                  <a:srgbClr val="000000"/>
                </a:solidFill>
                <a:latin typeface="Agrandir Grand"/>
              </a:rPr>
              <a:t>  Incorporate additional user-related features like account creation date or follower count.</a:t>
            </a:r>
          </a:p>
          <a:p>
            <a:pPr algn="ctr">
              <a:lnSpc>
                <a:spcPts val="3982"/>
              </a:lnSpc>
              <a:spcBef>
                <a:spcPct val="0"/>
              </a:spcBef>
            </a:pPr>
            <a:r>
              <a:rPr lang="en-US" sz="2844">
                <a:solidFill>
                  <a:srgbClr val="000000"/>
                </a:solidFill>
                <a:latin typeface="Agrandir Grand"/>
              </a:rPr>
              <a:t>Conduct sentiment analysis in conjunction with gender classification for richer insights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3905468" y="725315"/>
            <a:ext cx="10477064" cy="8836370"/>
          </a:xfrm>
          <a:custGeom>
            <a:avLst/>
            <a:gdLst/>
            <a:ahLst/>
            <a:cxnLst/>
            <a:rect l="l" t="t" r="r" b="b"/>
            <a:pathLst>
              <a:path w="10477064" h="8836370">
                <a:moveTo>
                  <a:pt x="0" y="0"/>
                </a:moveTo>
                <a:lnTo>
                  <a:pt x="10477064" y="0"/>
                </a:lnTo>
                <a:lnTo>
                  <a:pt x="10477064" y="8836370"/>
                </a:lnTo>
                <a:lnTo>
                  <a:pt x="0" y="8836370"/>
                </a:lnTo>
                <a:lnTo>
                  <a:pt x="0" y="0"/>
                </a:lnTo>
                <a:close/>
              </a:path>
            </a:pathLst>
          </a:custGeom>
          <a:blipFill>
            <a:blip r:embed="rId2"/>
            <a:stretch>
              <a:fillRect t="-242" b="-242"/>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483776" y="2727406"/>
            <a:ext cx="15304036" cy="6982065"/>
            <a:chOff x="0" y="0"/>
            <a:chExt cx="4085155" cy="1863745"/>
          </a:xfrm>
        </p:grpSpPr>
        <p:sp>
          <p:nvSpPr>
            <p:cNvPr id="3" name="Freeform 3"/>
            <p:cNvSpPr/>
            <p:nvPr/>
          </p:nvSpPr>
          <p:spPr>
            <a:xfrm>
              <a:off x="41910" y="43180"/>
              <a:ext cx="4036895" cy="1815485"/>
            </a:xfrm>
            <a:custGeom>
              <a:avLst/>
              <a:gdLst/>
              <a:ahLst/>
              <a:cxnLst/>
              <a:rect l="l" t="t" r="r" b="b"/>
              <a:pathLst>
                <a:path w="4036895" h="1815485">
                  <a:moveTo>
                    <a:pt x="0" y="0"/>
                  </a:moveTo>
                  <a:lnTo>
                    <a:pt x="4036895" y="0"/>
                  </a:lnTo>
                  <a:lnTo>
                    <a:pt x="4036895" y="1815485"/>
                  </a:lnTo>
                  <a:lnTo>
                    <a:pt x="0" y="1815485"/>
                  </a:lnTo>
                  <a:close/>
                </a:path>
              </a:pathLst>
            </a:custGeom>
            <a:solidFill>
              <a:srgbClr val="009BD1"/>
            </a:solidFill>
          </p:spPr>
        </p:sp>
        <p:sp>
          <p:nvSpPr>
            <p:cNvPr id="4" name="Freeform 4"/>
            <p:cNvSpPr/>
            <p:nvPr/>
          </p:nvSpPr>
          <p:spPr>
            <a:xfrm>
              <a:off x="35560" y="35560"/>
              <a:ext cx="4049595" cy="1828185"/>
            </a:xfrm>
            <a:custGeom>
              <a:avLst/>
              <a:gdLst/>
              <a:ahLst/>
              <a:cxnLst/>
              <a:rect l="l" t="t" r="r" b="b"/>
              <a:pathLst>
                <a:path w="4049595" h="1828185">
                  <a:moveTo>
                    <a:pt x="4049595" y="1828185"/>
                  </a:moveTo>
                  <a:lnTo>
                    <a:pt x="0" y="1828185"/>
                  </a:lnTo>
                  <a:lnTo>
                    <a:pt x="0" y="0"/>
                  </a:lnTo>
                  <a:lnTo>
                    <a:pt x="4049595" y="0"/>
                  </a:lnTo>
                  <a:lnTo>
                    <a:pt x="4049595" y="1828185"/>
                  </a:lnTo>
                  <a:close/>
                  <a:moveTo>
                    <a:pt x="12700" y="1815485"/>
                  </a:moveTo>
                  <a:lnTo>
                    <a:pt x="4036895" y="1815485"/>
                  </a:lnTo>
                  <a:lnTo>
                    <a:pt x="4036895" y="12700"/>
                  </a:lnTo>
                  <a:lnTo>
                    <a:pt x="12700" y="12700"/>
                  </a:lnTo>
                  <a:lnTo>
                    <a:pt x="12700" y="1815485"/>
                  </a:lnTo>
                  <a:close/>
                </a:path>
              </a:pathLst>
            </a:custGeom>
            <a:solidFill>
              <a:srgbClr val="38B6FF"/>
            </a:solidFill>
          </p:spPr>
        </p:sp>
        <p:sp>
          <p:nvSpPr>
            <p:cNvPr id="5" name="Freeform 5"/>
            <p:cNvSpPr/>
            <p:nvPr/>
          </p:nvSpPr>
          <p:spPr>
            <a:xfrm>
              <a:off x="0" y="0"/>
              <a:ext cx="4036895" cy="1815485"/>
            </a:xfrm>
            <a:custGeom>
              <a:avLst/>
              <a:gdLst/>
              <a:ahLst/>
              <a:cxnLst/>
              <a:rect l="l" t="t" r="r" b="b"/>
              <a:pathLst>
                <a:path w="4036895" h="1815485">
                  <a:moveTo>
                    <a:pt x="0" y="0"/>
                  </a:moveTo>
                  <a:lnTo>
                    <a:pt x="4036895" y="0"/>
                  </a:lnTo>
                  <a:lnTo>
                    <a:pt x="4036895" y="1815485"/>
                  </a:lnTo>
                  <a:lnTo>
                    <a:pt x="0" y="1815485"/>
                  </a:lnTo>
                  <a:close/>
                </a:path>
              </a:pathLst>
            </a:custGeom>
            <a:solidFill>
              <a:srgbClr val="FFFFFF"/>
            </a:solidFill>
          </p:spPr>
        </p:sp>
      </p:grpSp>
      <p:grpSp>
        <p:nvGrpSpPr>
          <p:cNvPr id="6" name="Group 6"/>
          <p:cNvGrpSpPr>
            <a:grpSpLocks noChangeAspect="1"/>
          </p:cNvGrpSpPr>
          <p:nvPr/>
        </p:nvGrpSpPr>
        <p:grpSpPr>
          <a:xfrm>
            <a:off x="16086846" y="5143500"/>
            <a:ext cx="700966" cy="700966"/>
            <a:chOff x="0" y="0"/>
            <a:chExt cx="6355080" cy="6355080"/>
          </a:xfrm>
        </p:grpSpPr>
        <p:sp>
          <p:nvSpPr>
            <p:cNvPr id="7" name="Freeform 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id="8" name="Freeform 8"/>
          <p:cNvSpPr/>
          <p:nvPr/>
        </p:nvSpPr>
        <p:spPr>
          <a:xfrm rot="1694643">
            <a:off x="8828560" y="1778013"/>
            <a:ext cx="1343134" cy="671567"/>
          </a:xfrm>
          <a:custGeom>
            <a:avLst/>
            <a:gdLst/>
            <a:ahLst/>
            <a:cxnLst/>
            <a:rect l="l" t="t" r="r" b="b"/>
            <a:pathLst>
              <a:path w="1343134" h="671567">
                <a:moveTo>
                  <a:pt x="0" y="0"/>
                </a:moveTo>
                <a:lnTo>
                  <a:pt x="1343134" y="0"/>
                </a:lnTo>
                <a:lnTo>
                  <a:pt x="1343134" y="671567"/>
                </a:lnTo>
                <a:lnTo>
                  <a:pt x="0" y="671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4682067" y="9620027"/>
            <a:ext cx="2577233" cy="343810"/>
          </a:xfrm>
          <a:prstGeom prst="rect">
            <a:avLst/>
          </a:prstGeom>
        </p:spPr>
        <p:txBody>
          <a:bodyPr lIns="0" tIns="0" rIns="0" bIns="0" rtlCol="0" anchor="t">
            <a:spAutoFit/>
          </a:bodyPr>
          <a:lstStyle/>
          <a:p>
            <a:pPr algn="r">
              <a:lnSpc>
                <a:spcPts val="2892"/>
              </a:lnSpc>
            </a:pPr>
            <a:r>
              <a:rPr lang="en-US" sz="2410" spc="168">
                <a:solidFill>
                  <a:srgbClr val="000000"/>
                </a:solidFill>
                <a:latin typeface="Raleway"/>
              </a:rPr>
              <a:t>02</a:t>
            </a:r>
          </a:p>
        </p:txBody>
      </p:sp>
      <p:sp>
        <p:nvSpPr>
          <p:cNvPr id="10" name="AutoShape 10"/>
          <p:cNvSpPr/>
          <p:nvPr/>
        </p:nvSpPr>
        <p:spPr>
          <a:xfrm>
            <a:off x="4167385" y="9777645"/>
            <a:ext cx="12584782" cy="0"/>
          </a:xfrm>
          <a:prstGeom prst="line">
            <a:avLst/>
          </a:prstGeom>
          <a:ln w="19050" cap="rnd">
            <a:solidFill>
              <a:srgbClr val="243B3B"/>
            </a:solidFill>
            <a:prstDash val="solid"/>
            <a:headEnd type="none" w="sm" len="sm"/>
            <a:tailEnd type="none" w="sm" len="sm"/>
          </a:ln>
        </p:spPr>
      </p:sp>
      <p:sp>
        <p:nvSpPr>
          <p:cNvPr id="11" name="Freeform 11"/>
          <p:cNvSpPr/>
          <p:nvPr/>
        </p:nvSpPr>
        <p:spPr>
          <a:xfrm>
            <a:off x="16787813" y="383525"/>
            <a:ext cx="942975" cy="942975"/>
          </a:xfrm>
          <a:custGeom>
            <a:avLst/>
            <a:gdLst/>
            <a:ahLst/>
            <a:cxnLst/>
            <a:rect l="l" t="t" r="r" b="b"/>
            <a:pathLst>
              <a:path w="942975" h="942975">
                <a:moveTo>
                  <a:pt x="0" y="0"/>
                </a:moveTo>
                <a:lnTo>
                  <a:pt x="942975" y="0"/>
                </a:lnTo>
                <a:lnTo>
                  <a:pt x="942975" y="942975"/>
                </a:lnTo>
                <a:lnTo>
                  <a:pt x="0" y="9429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rot="1067893">
            <a:off x="13370587" y="927563"/>
            <a:ext cx="3170278" cy="2112198"/>
          </a:xfrm>
          <a:custGeom>
            <a:avLst/>
            <a:gdLst/>
            <a:ahLst/>
            <a:cxnLst/>
            <a:rect l="l" t="t" r="r" b="b"/>
            <a:pathLst>
              <a:path w="3170278" h="2112198">
                <a:moveTo>
                  <a:pt x="0" y="0"/>
                </a:moveTo>
                <a:lnTo>
                  <a:pt x="3170279" y="0"/>
                </a:lnTo>
                <a:lnTo>
                  <a:pt x="3170279" y="2112198"/>
                </a:lnTo>
                <a:lnTo>
                  <a:pt x="0" y="2112198"/>
                </a:lnTo>
                <a:lnTo>
                  <a:pt x="0" y="0"/>
                </a:lnTo>
                <a:close/>
              </a:path>
            </a:pathLst>
          </a:custGeom>
          <a:blipFill>
            <a:blip r:embed="rId7"/>
            <a:stretch>
              <a:fillRect/>
            </a:stretch>
          </a:blipFill>
        </p:spPr>
      </p:sp>
      <p:sp>
        <p:nvSpPr>
          <p:cNvPr id="13" name="TextBox 13"/>
          <p:cNvSpPr txBox="1"/>
          <p:nvPr/>
        </p:nvSpPr>
        <p:spPr>
          <a:xfrm>
            <a:off x="104708" y="173975"/>
            <a:ext cx="8125354" cy="1704573"/>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Research Objectives</a:t>
            </a:r>
          </a:p>
        </p:txBody>
      </p:sp>
      <p:sp>
        <p:nvSpPr>
          <p:cNvPr id="14" name="TextBox 14"/>
          <p:cNvSpPr txBox="1"/>
          <p:nvPr/>
        </p:nvSpPr>
        <p:spPr>
          <a:xfrm>
            <a:off x="2050512" y="2911048"/>
            <a:ext cx="14536495" cy="6490956"/>
          </a:xfrm>
          <a:prstGeom prst="rect">
            <a:avLst/>
          </a:prstGeom>
        </p:spPr>
        <p:txBody>
          <a:bodyPr lIns="0" tIns="0" rIns="0" bIns="0" rtlCol="0" anchor="t">
            <a:spAutoFit/>
          </a:bodyPr>
          <a:lstStyle/>
          <a:p>
            <a:pPr algn="ctr">
              <a:lnSpc>
                <a:spcPts val="3955"/>
              </a:lnSpc>
              <a:spcBef>
                <a:spcPct val="0"/>
              </a:spcBef>
            </a:pPr>
            <a:r>
              <a:rPr lang="en-US" sz="2825">
                <a:solidFill>
                  <a:srgbClr val="000000"/>
                </a:solidFill>
                <a:latin typeface="Agrandir Grand"/>
              </a:rPr>
              <a:t>Create a labeled dataset for gender classification using a Kaggle dataset with approximately 20,000 users' X data.</a:t>
            </a:r>
          </a:p>
          <a:p>
            <a:pPr algn="ctr">
              <a:lnSpc>
                <a:spcPts val="3955"/>
              </a:lnSpc>
              <a:spcBef>
                <a:spcPct val="0"/>
              </a:spcBef>
            </a:pPr>
            <a:endParaRPr lang="en-US" sz="2825">
              <a:solidFill>
                <a:srgbClr val="000000"/>
              </a:solidFill>
              <a:latin typeface="Agrandir Grand"/>
            </a:endParaRPr>
          </a:p>
          <a:p>
            <a:pPr algn="ctr">
              <a:lnSpc>
                <a:spcPts val="3955"/>
              </a:lnSpc>
              <a:spcBef>
                <a:spcPct val="0"/>
              </a:spcBef>
            </a:pPr>
            <a:r>
              <a:rPr lang="en-US" sz="2825">
                <a:solidFill>
                  <a:srgbClr val="000000"/>
                </a:solidFill>
                <a:latin typeface="Agrandir Grand"/>
              </a:rPr>
              <a:t>Each row includes various attributes, such as user name, a random tweet, account profile, image, location, link color, sidebar color, and more. </a:t>
            </a:r>
          </a:p>
          <a:p>
            <a:pPr algn="ctr">
              <a:lnSpc>
                <a:spcPts val="3955"/>
              </a:lnSpc>
              <a:spcBef>
                <a:spcPct val="0"/>
              </a:spcBef>
            </a:pPr>
            <a:endParaRPr lang="en-US" sz="2825">
              <a:solidFill>
                <a:srgbClr val="000000"/>
              </a:solidFill>
              <a:latin typeface="Agrandir Grand"/>
            </a:endParaRPr>
          </a:p>
          <a:p>
            <a:pPr algn="ctr">
              <a:lnSpc>
                <a:spcPts val="3955"/>
              </a:lnSpc>
              <a:spcBef>
                <a:spcPct val="0"/>
              </a:spcBef>
            </a:pPr>
            <a:r>
              <a:rPr lang="en-US" sz="2825">
                <a:solidFill>
                  <a:srgbClr val="000000"/>
                </a:solidFill>
                <a:latin typeface="Agrandir Grand"/>
              </a:rPr>
              <a:t>The main motivation behind our project is to apply machine learning and natural language processing techniques for gender classification, which has applications in psychological analysis, marketing, forensic investigations, targeted advertising, and combating fake news, election manipulation, and bot activity on social media.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0" y="656222"/>
            <a:ext cx="18288000" cy="8979588"/>
            <a:chOff x="0" y="0"/>
            <a:chExt cx="4841718" cy="2377331"/>
          </a:xfrm>
        </p:grpSpPr>
        <p:sp>
          <p:nvSpPr>
            <p:cNvPr id="3" name="Freeform 3"/>
            <p:cNvSpPr/>
            <p:nvPr/>
          </p:nvSpPr>
          <p:spPr>
            <a:xfrm>
              <a:off x="41910" y="43180"/>
              <a:ext cx="4793458" cy="2329071"/>
            </a:xfrm>
            <a:custGeom>
              <a:avLst/>
              <a:gdLst/>
              <a:ahLst/>
              <a:cxnLst/>
              <a:rect l="l" t="t" r="r" b="b"/>
              <a:pathLst>
                <a:path w="4793458" h="2329071">
                  <a:moveTo>
                    <a:pt x="0" y="0"/>
                  </a:moveTo>
                  <a:lnTo>
                    <a:pt x="4793458" y="0"/>
                  </a:lnTo>
                  <a:lnTo>
                    <a:pt x="4793458" y="2329071"/>
                  </a:lnTo>
                  <a:lnTo>
                    <a:pt x="0" y="2329071"/>
                  </a:lnTo>
                  <a:close/>
                </a:path>
              </a:pathLst>
            </a:custGeom>
            <a:solidFill>
              <a:srgbClr val="009BD1"/>
            </a:solidFill>
          </p:spPr>
        </p:sp>
        <p:sp>
          <p:nvSpPr>
            <p:cNvPr id="4" name="Freeform 4"/>
            <p:cNvSpPr/>
            <p:nvPr/>
          </p:nvSpPr>
          <p:spPr>
            <a:xfrm>
              <a:off x="35560" y="35560"/>
              <a:ext cx="4806158" cy="2341771"/>
            </a:xfrm>
            <a:custGeom>
              <a:avLst/>
              <a:gdLst/>
              <a:ahLst/>
              <a:cxnLst/>
              <a:rect l="l" t="t" r="r" b="b"/>
              <a:pathLst>
                <a:path w="4806158" h="2341771">
                  <a:moveTo>
                    <a:pt x="4806158" y="2341771"/>
                  </a:moveTo>
                  <a:lnTo>
                    <a:pt x="0" y="2341771"/>
                  </a:lnTo>
                  <a:lnTo>
                    <a:pt x="0" y="0"/>
                  </a:lnTo>
                  <a:lnTo>
                    <a:pt x="4806158" y="0"/>
                  </a:lnTo>
                  <a:lnTo>
                    <a:pt x="4806158" y="2341771"/>
                  </a:lnTo>
                  <a:close/>
                  <a:moveTo>
                    <a:pt x="12700" y="2329071"/>
                  </a:moveTo>
                  <a:lnTo>
                    <a:pt x="4793458" y="2329071"/>
                  </a:lnTo>
                  <a:lnTo>
                    <a:pt x="4793458" y="12700"/>
                  </a:lnTo>
                  <a:lnTo>
                    <a:pt x="12700" y="12700"/>
                  </a:lnTo>
                  <a:lnTo>
                    <a:pt x="12700" y="2329071"/>
                  </a:lnTo>
                  <a:close/>
                </a:path>
              </a:pathLst>
            </a:custGeom>
            <a:solidFill>
              <a:srgbClr val="38B6FF"/>
            </a:solidFill>
          </p:spPr>
        </p:sp>
        <p:sp>
          <p:nvSpPr>
            <p:cNvPr id="5" name="Freeform 5"/>
            <p:cNvSpPr/>
            <p:nvPr/>
          </p:nvSpPr>
          <p:spPr>
            <a:xfrm>
              <a:off x="0" y="0"/>
              <a:ext cx="4793458" cy="2329071"/>
            </a:xfrm>
            <a:custGeom>
              <a:avLst/>
              <a:gdLst/>
              <a:ahLst/>
              <a:cxnLst/>
              <a:rect l="l" t="t" r="r" b="b"/>
              <a:pathLst>
                <a:path w="4793458" h="2329071">
                  <a:moveTo>
                    <a:pt x="0" y="0"/>
                  </a:moveTo>
                  <a:lnTo>
                    <a:pt x="4793458" y="0"/>
                  </a:lnTo>
                  <a:lnTo>
                    <a:pt x="4793458" y="2329071"/>
                  </a:lnTo>
                  <a:lnTo>
                    <a:pt x="0" y="2329071"/>
                  </a:lnTo>
                  <a:close/>
                </a:path>
              </a:pathLst>
            </a:custGeom>
            <a:solidFill>
              <a:srgbClr val="FFFFFF"/>
            </a:solidFill>
          </p:spPr>
        </p:sp>
      </p:grpSp>
      <p:sp>
        <p:nvSpPr>
          <p:cNvPr id="6" name="Freeform 6"/>
          <p:cNvSpPr/>
          <p:nvPr/>
        </p:nvSpPr>
        <p:spPr>
          <a:xfrm>
            <a:off x="0" y="656222"/>
            <a:ext cx="9707726" cy="5030348"/>
          </a:xfrm>
          <a:custGeom>
            <a:avLst/>
            <a:gdLst/>
            <a:ahLst/>
            <a:cxnLst/>
            <a:rect l="l" t="t" r="r" b="b"/>
            <a:pathLst>
              <a:path w="9707726" h="5030348">
                <a:moveTo>
                  <a:pt x="0" y="0"/>
                </a:moveTo>
                <a:lnTo>
                  <a:pt x="9707726" y="0"/>
                </a:lnTo>
                <a:lnTo>
                  <a:pt x="9707726" y="5030348"/>
                </a:lnTo>
                <a:lnTo>
                  <a:pt x="0" y="5030348"/>
                </a:lnTo>
                <a:lnTo>
                  <a:pt x="0" y="0"/>
                </a:lnTo>
                <a:close/>
              </a:path>
            </a:pathLst>
          </a:custGeom>
          <a:blipFill>
            <a:blip r:embed="rId2"/>
            <a:stretch>
              <a:fillRect l="-358" r="-2415"/>
            </a:stretch>
          </a:blipFill>
        </p:spPr>
      </p:sp>
      <p:sp>
        <p:nvSpPr>
          <p:cNvPr id="7" name="Freeform 7"/>
          <p:cNvSpPr/>
          <p:nvPr/>
        </p:nvSpPr>
        <p:spPr>
          <a:xfrm>
            <a:off x="6487868" y="3171396"/>
            <a:ext cx="2656132" cy="1769648"/>
          </a:xfrm>
          <a:custGeom>
            <a:avLst/>
            <a:gdLst/>
            <a:ahLst/>
            <a:cxnLst/>
            <a:rect l="l" t="t" r="r" b="b"/>
            <a:pathLst>
              <a:path w="2656132" h="1769648">
                <a:moveTo>
                  <a:pt x="0" y="0"/>
                </a:moveTo>
                <a:lnTo>
                  <a:pt x="2656132" y="0"/>
                </a:lnTo>
                <a:lnTo>
                  <a:pt x="2656132" y="1769647"/>
                </a:lnTo>
                <a:lnTo>
                  <a:pt x="0" y="1769647"/>
                </a:lnTo>
                <a:lnTo>
                  <a:pt x="0" y="0"/>
                </a:lnTo>
                <a:close/>
              </a:path>
            </a:pathLst>
          </a:custGeom>
          <a:blipFill>
            <a:blip r:embed="rId3"/>
            <a:stretch>
              <a:fillRect/>
            </a:stretch>
          </a:blipFill>
        </p:spPr>
      </p:sp>
      <p:sp>
        <p:nvSpPr>
          <p:cNvPr id="8" name="Freeform 8"/>
          <p:cNvSpPr/>
          <p:nvPr/>
        </p:nvSpPr>
        <p:spPr>
          <a:xfrm>
            <a:off x="7360790" y="5929873"/>
            <a:ext cx="9673584" cy="2976672"/>
          </a:xfrm>
          <a:custGeom>
            <a:avLst/>
            <a:gdLst/>
            <a:ahLst/>
            <a:cxnLst/>
            <a:rect l="l" t="t" r="r" b="b"/>
            <a:pathLst>
              <a:path w="9673584" h="2976672">
                <a:moveTo>
                  <a:pt x="0" y="0"/>
                </a:moveTo>
                <a:lnTo>
                  <a:pt x="9673584" y="0"/>
                </a:lnTo>
                <a:lnTo>
                  <a:pt x="9673584" y="2976672"/>
                </a:lnTo>
                <a:lnTo>
                  <a:pt x="0" y="2976672"/>
                </a:lnTo>
                <a:lnTo>
                  <a:pt x="0" y="0"/>
                </a:lnTo>
                <a:close/>
              </a:path>
            </a:pathLst>
          </a:custGeom>
          <a:blipFill>
            <a:blip r:embed="rId4"/>
            <a:stretch>
              <a:fillRect l="-1180" t="-1344" b="-1344"/>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7080" y="1991764"/>
            <a:ext cx="15150945" cy="7266536"/>
            <a:chOff x="0" y="0"/>
            <a:chExt cx="4110228" cy="1971304"/>
          </a:xfrm>
        </p:grpSpPr>
        <p:sp>
          <p:nvSpPr>
            <p:cNvPr id="3" name="Freeform 3"/>
            <p:cNvSpPr/>
            <p:nvPr/>
          </p:nvSpPr>
          <p:spPr>
            <a:xfrm>
              <a:off x="41910" y="43180"/>
              <a:ext cx="4061968" cy="1923044"/>
            </a:xfrm>
            <a:custGeom>
              <a:avLst/>
              <a:gdLst/>
              <a:ahLst/>
              <a:cxnLst/>
              <a:rect l="l" t="t" r="r" b="b"/>
              <a:pathLst>
                <a:path w="4061968" h="1923044">
                  <a:moveTo>
                    <a:pt x="0" y="0"/>
                  </a:moveTo>
                  <a:lnTo>
                    <a:pt x="4061968" y="0"/>
                  </a:lnTo>
                  <a:lnTo>
                    <a:pt x="4061968" y="1923044"/>
                  </a:lnTo>
                  <a:lnTo>
                    <a:pt x="0" y="1923044"/>
                  </a:lnTo>
                  <a:close/>
                </a:path>
              </a:pathLst>
            </a:custGeom>
            <a:solidFill>
              <a:srgbClr val="009BD1"/>
            </a:solidFill>
          </p:spPr>
        </p:sp>
        <p:sp>
          <p:nvSpPr>
            <p:cNvPr id="4" name="Freeform 4"/>
            <p:cNvSpPr/>
            <p:nvPr/>
          </p:nvSpPr>
          <p:spPr>
            <a:xfrm>
              <a:off x="35560" y="35560"/>
              <a:ext cx="4074668" cy="1935744"/>
            </a:xfrm>
            <a:custGeom>
              <a:avLst/>
              <a:gdLst/>
              <a:ahLst/>
              <a:cxnLst/>
              <a:rect l="l" t="t" r="r" b="b"/>
              <a:pathLst>
                <a:path w="4074668" h="1935744">
                  <a:moveTo>
                    <a:pt x="4074668" y="1935744"/>
                  </a:moveTo>
                  <a:lnTo>
                    <a:pt x="0" y="1935744"/>
                  </a:lnTo>
                  <a:lnTo>
                    <a:pt x="0" y="0"/>
                  </a:lnTo>
                  <a:lnTo>
                    <a:pt x="4074668" y="0"/>
                  </a:lnTo>
                  <a:lnTo>
                    <a:pt x="4074668" y="1935744"/>
                  </a:lnTo>
                  <a:close/>
                  <a:moveTo>
                    <a:pt x="12700" y="1923044"/>
                  </a:moveTo>
                  <a:lnTo>
                    <a:pt x="4061968" y="1923044"/>
                  </a:lnTo>
                  <a:lnTo>
                    <a:pt x="4061968" y="12700"/>
                  </a:lnTo>
                  <a:lnTo>
                    <a:pt x="12700" y="12700"/>
                  </a:lnTo>
                  <a:lnTo>
                    <a:pt x="12700" y="1923044"/>
                  </a:lnTo>
                  <a:close/>
                </a:path>
              </a:pathLst>
            </a:custGeom>
            <a:solidFill>
              <a:srgbClr val="38B6FF"/>
            </a:solidFill>
          </p:spPr>
        </p:sp>
        <p:sp>
          <p:nvSpPr>
            <p:cNvPr id="5" name="Freeform 5"/>
            <p:cNvSpPr/>
            <p:nvPr/>
          </p:nvSpPr>
          <p:spPr>
            <a:xfrm>
              <a:off x="0" y="0"/>
              <a:ext cx="4061968" cy="1923044"/>
            </a:xfrm>
            <a:custGeom>
              <a:avLst/>
              <a:gdLst/>
              <a:ahLst/>
              <a:cxnLst/>
              <a:rect l="l" t="t" r="r" b="b"/>
              <a:pathLst>
                <a:path w="4061968" h="1923044">
                  <a:moveTo>
                    <a:pt x="0" y="0"/>
                  </a:moveTo>
                  <a:lnTo>
                    <a:pt x="4061968" y="0"/>
                  </a:lnTo>
                  <a:lnTo>
                    <a:pt x="4061968" y="1923044"/>
                  </a:lnTo>
                  <a:lnTo>
                    <a:pt x="0" y="1923044"/>
                  </a:lnTo>
                  <a:close/>
                </a:path>
              </a:pathLst>
            </a:custGeom>
            <a:solidFill>
              <a:srgbClr val="FFFFFF"/>
            </a:solidFill>
          </p:spPr>
        </p:sp>
      </p:grpSp>
      <p:sp>
        <p:nvSpPr>
          <p:cNvPr id="6" name="Freeform 6"/>
          <p:cNvSpPr/>
          <p:nvPr/>
        </p:nvSpPr>
        <p:spPr>
          <a:xfrm>
            <a:off x="1028700" y="7508160"/>
            <a:ext cx="3732720" cy="2127650"/>
          </a:xfrm>
          <a:custGeom>
            <a:avLst/>
            <a:gdLst/>
            <a:ahLst/>
            <a:cxnLst/>
            <a:rect l="l" t="t" r="r" b="b"/>
            <a:pathLst>
              <a:path w="3732720" h="2127650">
                <a:moveTo>
                  <a:pt x="0" y="0"/>
                </a:moveTo>
                <a:lnTo>
                  <a:pt x="3732720" y="0"/>
                </a:lnTo>
                <a:lnTo>
                  <a:pt x="3732720" y="2127650"/>
                </a:lnTo>
                <a:lnTo>
                  <a:pt x="0" y="2127650"/>
                </a:lnTo>
                <a:lnTo>
                  <a:pt x="0" y="0"/>
                </a:lnTo>
                <a:close/>
              </a:path>
            </a:pathLst>
          </a:custGeom>
          <a:blipFill>
            <a:blip r:embed="rId3"/>
            <a:stretch>
              <a:fillRect/>
            </a:stretch>
          </a:blipFill>
        </p:spPr>
      </p:sp>
      <p:sp>
        <p:nvSpPr>
          <p:cNvPr id="7" name="TextBox 7"/>
          <p:cNvSpPr txBox="1"/>
          <p:nvPr/>
        </p:nvSpPr>
        <p:spPr>
          <a:xfrm>
            <a:off x="2361032" y="2706479"/>
            <a:ext cx="13923041" cy="5099826"/>
          </a:xfrm>
          <a:prstGeom prst="rect">
            <a:avLst/>
          </a:prstGeom>
        </p:spPr>
        <p:txBody>
          <a:bodyPr lIns="0" tIns="0" rIns="0" bIns="0" rtlCol="0" anchor="t">
            <a:spAutoFit/>
          </a:bodyPr>
          <a:lstStyle/>
          <a:p>
            <a:pPr algn="ctr">
              <a:lnSpc>
                <a:spcPts val="3982"/>
              </a:lnSpc>
              <a:spcBef>
                <a:spcPct val="0"/>
              </a:spcBef>
            </a:pPr>
            <a:r>
              <a:rPr lang="en-US" sz="2844">
                <a:solidFill>
                  <a:srgbClr val="000000"/>
                </a:solidFill>
                <a:latin typeface="Agrandir Grand Bold"/>
              </a:rPr>
              <a:t>Key Attributes:</a:t>
            </a:r>
          </a:p>
          <a:p>
            <a:pPr algn="ctr">
              <a:lnSpc>
                <a:spcPts val="3982"/>
              </a:lnSpc>
              <a:spcBef>
                <a:spcPct val="0"/>
              </a:spcBef>
            </a:pPr>
            <a:r>
              <a:rPr lang="en-US" sz="2844">
                <a:solidFill>
                  <a:srgbClr val="000000"/>
                </a:solidFill>
                <a:latin typeface="Agrandir Grand Bold"/>
              </a:rPr>
              <a:t>Target Variable "gender":</a:t>
            </a:r>
            <a:r>
              <a:rPr lang="en-US" sz="2844">
                <a:solidFill>
                  <a:srgbClr val="000000"/>
                </a:solidFill>
                <a:latin typeface="Agrandir Grand"/>
              </a:rPr>
              <a:t> At the heart of our classification task lies the "gender" attribute , with values male, female, or brand for non-human profiles.</a:t>
            </a:r>
          </a:p>
          <a:p>
            <a:pPr algn="ctr">
              <a:lnSpc>
                <a:spcPts val="3982"/>
              </a:lnSpc>
              <a:spcBef>
                <a:spcPct val="0"/>
              </a:spcBef>
            </a:pPr>
            <a:r>
              <a:rPr lang="en-US" sz="2844">
                <a:solidFill>
                  <a:srgbClr val="000000"/>
                </a:solidFill>
                <a:latin typeface="Agrandir Grand"/>
              </a:rPr>
              <a:t>This is the variable we aim to predict based on the information provided in the dataset.</a:t>
            </a:r>
          </a:p>
          <a:p>
            <a:pPr algn="ctr">
              <a:lnSpc>
                <a:spcPts val="3982"/>
              </a:lnSpc>
              <a:spcBef>
                <a:spcPct val="0"/>
              </a:spcBef>
            </a:pPr>
            <a:r>
              <a:rPr lang="en-US" sz="2844">
                <a:solidFill>
                  <a:srgbClr val="000000"/>
                </a:solidFill>
                <a:latin typeface="Agrandir Grand Bold"/>
              </a:rPr>
              <a:t>Additional Attributes: </a:t>
            </a:r>
            <a:r>
              <a:rPr lang="en-US" sz="2844">
                <a:solidFill>
                  <a:srgbClr val="000000"/>
                </a:solidFill>
                <a:latin typeface="Agrandir Grand"/>
              </a:rPr>
              <a:t>Beyond gender, our dataset boasts an array of attributes, including user names, random tweets, account details, and more, each offering valuable insights into the X users we're analyzing.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947084" y="1510232"/>
            <a:ext cx="15150945" cy="7266536"/>
            <a:chOff x="0" y="0"/>
            <a:chExt cx="4110228" cy="1971304"/>
          </a:xfrm>
        </p:grpSpPr>
        <p:sp>
          <p:nvSpPr>
            <p:cNvPr id="3" name="Freeform 3"/>
            <p:cNvSpPr/>
            <p:nvPr/>
          </p:nvSpPr>
          <p:spPr>
            <a:xfrm>
              <a:off x="41910" y="43180"/>
              <a:ext cx="4061968" cy="1923044"/>
            </a:xfrm>
            <a:custGeom>
              <a:avLst/>
              <a:gdLst/>
              <a:ahLst/>
              <a:cxnLst/>
              <a:rect l="l" t="t" r="r" b="b"/>
              <a:pathLst>
                <a:path w="4061968" h="1923044">
                  <a:moveTo>
                    <a:pt x="0" y="0"/>
                  </a:moveTo>
                  <a:lnTo>
                    <a:pt x="4061968" y="0"/>
                  </a:lnTo>
                  <a:lnTo>
                    <a:pt x="4061968" y="1923044"/>
                  </a:lnTo>
                  <a:lnTo>
                    <a:pt x="0" y="1923044"/>
                  </a:lnTo>
                  <a:close/>
                </a:path>
              </a:pathLst>
            </a:custGeom>
            <a:solidFill>
              <a:srgbClr val="009BD1"/>
            </a:solidFill>
          </p:spPr>
        </p:sp>
        <p:sp>
          <p:nvSpPr>
            <p:cNvPr id="4" name="Freeform 4"/>
            <p:cNvSpPr/>
            <p:nvPr/>
          </p:nvSpPr>
          <p:spPr>
            <a:xfrm>
              <a:off x="35560" y="35560"/>
              <a:ext cx="4074668" cy="1935744"/>
            </a:xfrm>
            <a:custGeom>
              <a:avLst/>
              <a:gdLst/>
              <a:ahLst/>
              <a:cxnLst/>
              <a:rect l="l" t="t" r="r" b="b"/>
              <a:pathLst>
                <a:path w="4074668" h="1935744">
                  <a:moveTo>
                    <a:pt x="4074668" y="1935744"/>
                  </a:moveTo>
                  <a:lnTo>
                    <a:pt x="0" y="1935744"/>
                  </a:lnTo>
                  <a:lnTo>
                    <a:pt x="0" y="0"/>
                  </a:lnTo>
                  <a:lnTo>
                    <a:pt x="4074668" y="0"/>
                  </a:lnTo>
                  <a:lnTo>
                    <a:pt x="4074668" y="1935744"/>
                  </a:lnTo>
                  <a:close/>
                  <a:moveTo>
                    <a:pt x="12700" y="1923044"/>
                  </a:moveTo>
                  <a:lnTo>
                    <a:pt x="4061968" y="1923044"/>
                  </a:lnTo>
                  <a:lnTo>
                    <a:pt x="4061968" y="12700"/>
                  </a:lnTo>
                  <a:lnTo>
                    <a:pt x="12700" y="12700"/>
                  </a:lnTo>
                  <a:lnTo>
                    <a:pt x="12700" y="1923044"/>
                  </a:lnTo>
                  <a:close/>
                </a:path>
              </a:pathLst>
            </a:custGeom>
            <a:solidFill>
              <a:srgbClr val="38B6FF"/>
            </a:solidFill>
          </p:spPr>
        </p:sp>
        <p:sp>
          <p:nvSpPr>
            <p:cNvPr id="5" name="Freeform 5"/>
            <p:cNvSpPr/>
            <p:nvPr/>
          </p:nvSpPr>
          <p:spPr>
            <a:xfrm>
              <a:off x="0" y="0"/>
              <a:ext cx="4061968" cy="1923044"/>
            </a:xfrm>
            <a:custGeom>
              <a:avLst/>
              <a:gdLst/>
              <a:ahLst/>
              <a:cxnLst/>
              <a:rect l="l" t="t" r="r" b="b"/>
              <a:pathLst>
                <a:path w="4061968" h="1923044">
                  <a:moveTo>
                    <a:pt x="0" y="0"/>
                  </a:moveTo>
                  <a:lnTo>
                    <a:pt x="4061968" y="0"/>
                  </a:lnTo>
                  <a:lnTo>
                    <a:pt x="4061968" y="1923044"/>
                  </a:lnTo>
                  <a:lnTo>
                    <a:pt x="0" y="1923044"/>
                  </a:lnTo>
                  <a:close/>
                </a:path>
              </a:pathLst>
            </a:custGeom>
            <a:solidFill>
              <a:srgbClr val="FFFFFF"/>
            </a:solidFill>
          </p:spPr>
        </p:sp>
      </p:grpSp>
      <p:sp>
        <p:nvSpPr>
          <p:cNvPr id="6" name="TextBox 6"/>
          <p:cNvSpPr txBox="1"/>
          <p:nvPr/>
        </p:nvSpPr>
        <p:spPr>
          <a:xfrm>
            <a:off x="2147088" y="2349812"/>
            <a:ext cx="14750937" cy="5739272"/>
          </a:xfrm>
          <a:prstGeom prst="rect">
            <a:avLst/>
          </a:prstGeom>
        </p:spPr>
        <p:txBody>
          <a:bodyPr lIns="0" tIns="0" rIns="0" bIns="0" rtlCol="0" anchor="t">
            <a:spAutoFit/>
          </a:bodyPr>
          <a:lstStyle/>
          <a:p>
            <a:pPr algn="ctr">
              <a:lnSpc>
                <a:spcPts val="4962"/>
              </a:lnSpc>
              <a:spcBef>
                <a:spcPct val="0"/>
              </a:spcBef>
            </a:pPr>
            <a:r>
              <a:rPr lang="en-US" sz="3544">
                <a:solidFill>
                  <a:srgbClr val="000000"/>
                </a:solidFill>
                <a:latin typeface="Agrandir Grand Bold"/>
              </a:rPr>
              <a:t>Importance of Data Cleaning:</a:t>
            </a:r>
          </a:p>
          <a:p>
            <a:pPr algn="ctr">
              <a:lnSpc>
                <a:spcPts val="4962"/>
              </a:lnSpc>
              <a:spcBef>
                <a:spcPct val="0"/>
              </a:spcBef>
            </a:pPr>
            <a:r>
              <a:rPr lang="en-US" sz="3544">
                <a:solidFill>
                  <a:srgbClr val="000000"/>
                </a:solidFill>
                <a:latin typeface="Agrandir Grand Bold"/>
              </a:rPr>
              <a:t>Ensuring Accuracy: </a:t>
            </a:r>
            <a:r>
              <a:rPr lang="en-US" sz="3544">
                <a:solidFill>
                  <a:srgbClr val="000000"/>
                </a:solidFill>
                <a:latin typeface="Agrandir Grand"/>
              </a:rPr>
              <a:t>Data cleaning is like tidying up a room before decorating it. It ensures that our data is accurate and free from errors, setting the stage for reliable predictions.</a:t>
            </a:r>
          </a:p>
          <a:p>
            <a:pPr algn="ctr">
              <a:lnSpc>
                <a:spcPts val="4962"/>
              </a:lnSpc>
              <a:spcBef>
                <a:spcPct val="0"/>
              </a:spcBef>
            </a:pPr>
            <a:r>
              <a:rPr lang="en-US" sz="3544">
                <a:solidFill>
                  <a:srgbClr val="000000"/>
                </a:solidFill>
                <a:latin typeface="Agrandir Grand Bold"/>
              </a:rPr>
              <a:t>Enhancing Model Performance: </a:t>
            </a:r>
            <a:r>
              <a:rPr lang="en-US" sz="3544">
                <a:solidFill>
                  <a:srgbClr val="000000"/>
                </a:solidFill>
                <a:latin typeface="Agrandir Grand"/>
              </a:rPr>
              <a:t>Clean data leads to robust models. By removing noise and inconsistencies, we're optimizing our models' potential for success</a:t>
            </a:r>
          </a:p>
        </p:txBody>
      </p:sp>
      <p:sp>
        <p:nvSpPr>
          <p:cNvPr id="7" name="Freeform 7"/>
          <p:cNvSpPr/>
          <p:nvPr/>
        </p:nvSpPr>
        <p:spPr>
          <a:xfrm>
            <a:off x="14151331" y="225935"/>
            <a:ext cx="3445144" cy="2295327"/>
          </a:xfrm>
          <a:custGeom>
            <a:avLst/>
            <a:gdLst/>
            <a:ahLst/>
            <a:cxnLst/>
            <a:rect l="l" t="t" r="r" b="b"/>
            <a:pathLst>
              <a:path w="3445144" h="2295327">
                <a:moveTo>
                  <a:pt x="0" y="0"/>
                </a:moveTo>
                <a:lnTo>
                  <a:pt x="3445144" y="0"/>
                </a:lnTo>
                <a:lnTo>
                  <a:pt x="3445144" y="2295327"/>
                </a:lnTo>
                <a:lnTo>
                  <a:pt x="0" y="2295327"/>
                </a:lnTo>
                <a:lnTo>
                  <a:pt x="0" y="0"/>
                </a:lnTo>
                <a:close/>
              </a:path>
            </a:pathLst>
          </a:custGeom>
          <a:blipFill>
            <a:blip r:embed="rId3"/>
            <a:stretch>
              <a:fillRect/>
            </a:stretch>
          </a:blipFill>
        </p:spPr>
      </p:sp>
      <p:sp>
        <p:nvSpPr>
          <p:cNvPr id="8" name="TextBox 8"/>
          <p:cNvSpPr txBox="1"/>
          <p:nvPr/>
        </p:nvSpPr>
        <p:spPr>
          <a:xfrm>
            <a:off x="175491" y="474251"/>
            <a:ext cx="8125354" cy="899348"/>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Data Cleaning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82188"/>
            <a:ext cx="15653549" cy="8404176"/>
            <a:chOff x="0" y="0"/>
            <a:chExt cx="4110228" cy="2206725"/>
          </a:xfrm>
        </p:grpSpPr>
        <p:sp>
          <p:nvSpPr>
            <p:cNvPr id="3" name="Freeform 3"/>
            <p:cNvSpPr/>
            <p:nvPr/>
          </p:nvSpPr>
          <p:spPr>
            <a:xfrm>
              <a:off x="41910" y="43180"/>
              <a:ext cx="4061968" cy="2158465"/>
            </a:xfrm>
            <a:custGeom>
              <a:avLst/>
              <a:gdLst/>
              <a:ahLst/>
              <a:cxnLst/>
              <a:rect l="l" t="t" r="r" b="b"/>
              <a:pathLst>
                <a:path w="4061968" h="2158465">
                  <a:moveTo>
                    <a:pt x="0" y="0"/>
                  </a:moveTo>
                  <a:lnTo>
                    <a:pt x="4061968" y="0"/>
                  </a:lnTo>
                  <a:lnTo>
                    <a:pt x="4061968" y="2158465"/>
                  </a:lnTo>
                  <a:lnTo>
                    <a:pt x="0" y="2158465"/>
                  </a:lnTo>
                  <a:close/>
                </a:path>
              </a:pathLst>
            </a:custGeom>
            <a:solidFill>
              <a:srgbClr val="009BD1"/>
            </a:solidFill>
          </p:spPr>
        </p:sp>
        <p:sp>
          <p:nvSpPr>
            <p:cNvPr id="4" name="Freeform 4"/>
            <p:cNvSpPr/>
            <p:nvPr/>
          </p:nvSpPr>
          <p:spPr>
            <a:xfrm>
              <a:off x="35560" y="35560"/>
              <a:ext cx="4074668" cy="2171165"/>
            </a:xfrm>
            <a:custGeom>
              <a:avLst/>
              <a:gdLst/>
              <a:ahLst/>
              <a:cxnLst/>
              <a:rect l="l" t="t" r="r" b="b"/>
              <a:pathLst>
                <a:path w="4074668" h="2171165">
                  <a:moveTo>
                    <a:pt x="4074668" y="2171165"/>
                  </a:moveTo>
                  <a:lnTo>
                    <a:pt x="0" y="2171165"/>
                  </a:lnTo>
                  <a:lnTo>
                    <a:pt x="0" y="0"/>
                  </a:lnTo>
                  <a:lnTo>
                    <a:pt x="4074668" y="0"/>
                  </a:lnTo>
                  <a:lnTo>
                    <a:pt x="4074668" y="2171165"/>
                  </a:lnTo>
                  <a:close/>
                  <a:moveTo>
                    <a:pt x="12700" y="2158465"/>
                  </a:moveTo>
                  <a:lnTo>
                    <a:pt x="4061968" y="2158465"/>
                  </a:lnTo>
                  <a:lnTo>
                    <a:pt x="4061968" y="12700"/>
                  </a:lnTo>
                  <a:lnTo>
                    <a:pt x="12700" y="12700"/>
                  </a:lnTo>
                  <a:lnTo>
                    <a:pt x="12700" y="2158465"/>
                  </a:lnTo>
                  <a:close/>
                </a:path>
              </a:pathLst>
            </a:custGeom>
            <a:solidFill>
              <a:srgbClr val="38B6FF"/>
            </a:solidFill>
          </p:spPr>
        </p:sp>
        <p:sp>
          <p:nvSpPr>
            <p:cNvPr id="5" name="Freeform 5"/>
            <p:cNvSpPr/>
            <p:nvPr/>
          </p:nvSpPr>
          <p:spPr>
            <a:xfrm>
              <a:off x="0" y="0"/>
              <a:ext cx="4061968" cy="2158465"/>
            </a:xfrm>
            <a:custGeom>
              <a:avLst/>
              <a:gdLst/>
              <a:ahLst/>
              <a:cxnLst/>
              <a:rect l="l" t="t" r="r" b="b"/>
              <a:pathLst>
                <a:path w="4061968" h="2158465">
                  <a:moveTo>
                    <a:pt x="0" y="0"/>
                  </a:moveTo>
                  <a:lnTo>
                    <a:pt x="4061968" y="0"/>
                  </a:lnTo>
                  <a:lnTo>
                    <a:pt x="4061968" y="2158465"/>
                  </a:lnTo>
                  <a:lnTo>
                    <a:pt x="0" y="2158465"/>
                  </a:lnTo>
                  <a:close/>
                </a:path>
              </a:pathLst>
            </a:custGeom>
            <a:solidFill>
              <a:srgbClr val="FFFFFF"/>
            </a:solidFill>
          </p:spPr>
        </p:sp>
      </p:grpSp>
      <p:sp>
        <p:nvSpPr>
          <p:cNvPr id="6" name="Freeform 6"/>
          <p:cNvSpPr/>
          <p:nvPr/>
        </p:nvSpPr>
        <p:spPr>
          <a:xfrm>
            <a:off x="14104142" y="225935"/>
            <a:ext cx="3445144" cy="2295327"/>
          </a:xfrm>
          <a:custGeom>
            <a:avLst/>
            <a:gdLst/>
            <a:ahLst/>
            <a:cxnLst/>
            <a:rect l="l" t="t" r="r" b="b"/>
            <a:pathLst>
              <a:path w="3445144" h="2295327">
                <a:moveTo>
                  <a:pt x="0" y="0"/>
                </a:moveTo>
                <a:lnTo>
                  <a:pt x="3445145" y="0"/>
                </a:lnTo>
                <a:lnTo>
                  <a:pt x="3445145" y="2295327"/>
                </a:lnTo>
                <a:lnTo>
                  <a:pt x="0" y="2295327"/>
                </a:lnTo>
                <a:lnTo>
                  <a:pt x="0" y="0"/>
                </a:lnTo>
                <a:close/>
              </a:path>
            </a:pathLst>
          </a:custGeom>
          <a:blipFill>
            <a:blip r:embed="rId3"/>
            <a:stretch>
              <a:fillRect/>
            </a:stretch>
          </a:blipFill>
        </p:spPr>
      </p:sp>
      <p:sp>
        <p:nvSpPr>
          <p:cNvPr id="7" name="TextBox 7"/>
          <p:cNvSpPr txBox="1"/>
          <p:nvPr/>
        </p:nvSpPr>
        <p:spPr>
          <a:xfrm>
            <a:off x="175491" y="474251"/>
            <a:ext cx="8125354" cy="899348"/>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Data Cleaning</a:t>
            </a:r>
          </a:p>
        </p:txBody>
      </p:sp>
      <p:sp>
        <p:nvSpPr>
          <p:cNvPr id="8" name="TextBox 8"/>
          <p:cNvSpPr txBox="1"/>
          <p:nvPr/>
        </p:nvSpPr>
        <p:spPr>
          <a:xfrm>
            <a:off x="1178443" y="2558427"/>
            <a:ext cx="15354063" cy="5613524"/>
          </a:xfrm>
          <a:prstGeom prst="rect">
            <a:avLst/>
          </a:prstGeom>
        </p:spPr>
        <p:txBody>
          <a:bodyPr lIns="0" tIns="0" rIns="0" bIns="0" rtlCol="0" anchor="t">
            <a:spAutoFit/>
          </a:bodyPr>
          <a:lstStyle/>
          <a:p>
            <a:pPr marL="0" lvl="0" indent="0" algn="ctr">
              <a:lnSpc>
                <a:spcPts val="4018"/>
              </a:lnSpc>
              <a:spcBef>
                <a:spcPct val="0"/>
              </a:spcBef>
            </a:pPr>
            <a:r>
              <a:rPr lang="en-US" sz="2870" u="none" strike="noStrike">
                <a:solidFill>
                  <a:srgbClr val="000000"/>
                </a:solidFill>
                <a:latin typeface="Agrandir Grand Bold"/>
              </a:rPr>
              <a:t>Specific Data Cleaning Actions:</a:t>
            </a:r>
          </a:p>
          <a:p>
            <a:pPr marL="0" lvl="0" indent="0" algn="ctr">
              <a:lnSpc>
                <a:spcPts val="4018"/>
              </a:lnSpc>
              <a:spcBef>
                <a:spcPct val="0"/>
              </a:spcBef>
            </a:pPr>
            <a:r>
              <a:rPr lang="en-US" sz="2870" u="none" strike="noStrike">
                <a:solidFill>
                  <a:srgbClr val="009BD1"/>
                </a:solidFill>
                <a:latin typeface="Agrandir Grand"/>
              </a:rPr>
              <a:t>Irrelevant Columns:</a:t>
            </a:r>
            <a:r>
              <a:rPr lang="en-US" sz="2870" u="none" strike="noStrike">
                <a:solidFill>
                  <a:srgbClr val="000000"/>
                </a:solidFill>
                <a:latin typeface="Agrandir Grand"/>
              </a:rPr>
              <a:t> Remove columns that do not contribute significantly to our gender classification goal.</a:t>
            </a:r>
          </a:p>
          <a:p>
            <a:pPr marL="0" lvl="0" indent="0" algn="ctr">
              <a:lnSpc>
                <a:spcPts val="4018"/>
              </a:lnSpc>
              <a:spcBef>
                <a:spcPct val="0"/>
              </a:spcBef>
            </a:pPr>
            <a:r>
              <a:rPr lang="en-US" sz="2870" u="none" strike="noStrike">
                <a:solidFill>
                  <a:srgbClr val="000000"/>
                </a:solidFill>
                <a:latin typeface="Agrandir Grand"/>
              </a:rPr>
              <a:t> Features like :”_unit_id", and others.</a:t>
            </a:r>
          </a:p>
          <a:p>
            <a:pPr marL="0" lvl="0" indent="0" algn="ctr">
              <a:lnSpc>
                <a:spcPts val="4018"/>
              </a:lnSpc>
              <a:spcBef>
                <a:spcPct val="0"/>
              </a:spcBef>
            </a:pPr>
            <a:endParaRPr lang="en-US" sz="2870" u="none" strike="noStrike">
              <a:solidFill>
                <a:srgbClr val="000000"/>
              </a:solidFill>
              <a:latin typeface="Agrandir Grand"/>
            </a:endParaRPr>
          </a:p>
          <a:p>
            <a:pPr marL="0" lvl="0" indent="0" algn="ctr">
              <a:lnSpc>
                <a:spcPts val="4018"/>
              </a:lnSpc>
              <a:spcBef>
                <a:spcPct val="0"/>
              </a:spcBef>
            </a:pPr>
            <a:r>
              <a:rPr lang="en-US" sz="2870" u="none" strike="noStrike">
                <a:solidFill>
                  <a:srgbClr val="009BD1"/>
                </a:solidFill>
                <a:latin typeface="Agrandir Grand"/>
              </a:rPr>
              <a:t>Handling Missing Values:</a:t>
            </a:r>
            <a:r>
              <a:rPr lang="en-US" sz="2870" u="none" strike="noStrike">
                <a:solidFill>
                  <a:srgbClr val="000000"/>
                </a:solidFill>
                <a:latin typeface="Agrandir Grand"/>
              </a:rPr>
              <a:t> Carefully handling missing values.</a:t>
            </a:r>
          </a:p>
          <a:p>
            <a:pPr marL="0" lvl="0" indent="0" algn="ctr">
              <a:lnSpc>
                <a:spcPts val="4018"/>
              </a:lnSpc>
              <a:spcBef>
                <a:spcPct val="0"/>
              </a:spcBef>
            </a:pPr>
            <a:r>
              <a:rPr lang="en-US" sz="2870" u="none" strike="noStrike">
                <a:solidFill>
                  <a:srgbClr val="000000"/>
                </a:solidFill>
                <a:latin typeface="Agrandir Grand"/>
              </a:rPr>
              <a:t> ensuring they don't compromise the integrity of our analysis. </a:t>
            </a:r>
          </a:p>
          <a:p>
            <a:pPr marL="0" lvl="0" indent="0" algn="ctr">
              <a:lnSpc>
                <a:spcPts val="4018"/>
              </a:lnSpc>
              <a:spcBef>
                <a:spcPct val="0"/>
              </a:spcBef>
            </a:pPr>
            <a:r>
              <a:rPr lang="en-US" sz="2870" u="none" strike="noStrike">
                <a:solidFill>
                  <a:srgbClr val="000000"/>
                </a:solidFill>
                <a:latin typeface="Agrandir Grand"/>
              </a:rPr>
              <a:t>like instances with missing gender labels due to "profile_yn == 'no'" were thoughtfully eliminated.</a:t>
            </a:r>
          </a:p>
          <a:p>
            <a:pPr marL="0" lvl="0" indent="0" algn="ctr">
              <a:lnSpc>
                <a:spcPts val="4018"/>
              </a:lnSpc>
              <a:spcBef>
                <a:spcPct val="0"/>
              </a:spcBef>
            </a:pPr>
            <a:r>
              <a:rPr lang="en-US" sz="2870" u="none" strike="noStrike">
                <a:solidFill>
                  <a:srgbClr val="000000"/>
                </a:solidFill>
                <a:latin typeface="Agrandir Grand"/>
              </a:rPr>
              <a:t>With our dataset now cleaned , we're well-prepared to embark on the journey of exploring, modeling, and predicting X user gender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120733" y="1381722"/>
            <a:ext cx="16243172" cy="2726114"/>
            <a:chOff x="0" y="0"/>
            <a:chExt cx="4202582" cy="705325"/>
          </a:xfrm>
        </p:grpSpPr>
        <p:sp>
          <p:nvSpPr>
            <p:cNvPr id="3" name="Freeform 3"/>
            <p:cNvSpPr/>
            <p:nvPr/>
          </p:nvSpPr>
          <p:spPr>
            <a:xfrm>
              <a:off x="41910" y="43180"/>
              <a:ext cx="4154322" cy="657065"/>
            </a:xfrm>
            <a:custGeom>
              <a:avLst/>
              <a:gdLst/>
              <a:ahLst/>
              <a:cxnLst/>
              <a:rect l="l" t="t" r="r" b="b"/>
              <a:pathLst>
                <a:path w="4154322" h="657065">
                  <a:moveTo>
                    <a:pt x="0" y="0"/>
                  </a:moveTo>
                  <a:lnTo>
                    <a:pt x="4154322" y="0"/>
                  </a:lnTo>
                  <a:lnTo>
                    <a:pt x="4154322" y="657065"/>
                  </a:lnTo>
                  <a:lnTo>
                    <a:pt x="0" y="657065"/>
                  </a:lnTo>
                  <a:close/>
                </a:path>
              </a:pathLst>
            </a:custGeom>
            <a:solidFill>
              <a:srgbClr val="009BD1"/>
            </a:solidFill>
          </p:spPr>
        </p:sp>
        <p:sp>
          <p:nvSpPr>
            <p:cNvPr id="4" name="Freeform 4"/>
            <p:cNvSpPr/>
            <p:nvPr/>
          </p:nvSpPr>
          <p:spPr>
            <a:xfrm>
              <a:off x="35560" y="35560"/>
              <a:ext cx="4167022" cy="669765"/>
            </a:xfrm>
            <a:custGeom>
              <a:avLst/>
              <a:gdLst/>
              <a:ahLst/>
              <a:cxnLst/>
              <a:rect l="l" t="t" r="r" b="b"/>
              <a:pathLst>
                <a:path w="4167022" h="669765">
                  <a:moveTo>
                    <a:pt x="4167022" y="669765"/>
                  </a:moveTo>
                  <a:lnTo>
                    <a:pt x="0" y="669765"/>
                  </a:lnTo>
                  <a:lnTo>
                    <a:pt x="0" y="0"/>
                  </a:lnTo>
                  <a:lnTo>
                    <a:pt x="4167022" y="0"/>
                  </a:lnTo>
                  <a:lnTo>
                    <a:pt x="4167022" y="669765"/>
                  </a:lnTo>
                  <a:close/>
                  <a:moveTo>
                    <a:pt x="12700" y="657065"/>
                  </a:moveTo>
                  <a:lnTo>
                    <a:pt x="4154322" y="657065"/>
                  </a:lnTo>
                  <a:lnTo>
                    <a:pt x="4154322" y="12700"/>
                  </a:lnTo>
                  <a:lnTo>
                    <a:pt x="12700" y="12700"/>
                  </a:lnTo>
                  <a:lnTo>
                    <a:pt x="12700" y="657065"/>
                  </a:lnTo>
                  <a:close/>
                </a:path>
              </a:pathLst>
            </a:custGeom>
            <a:solidFill>
              <a:srgbClr val="38B6FF"/>
            </a:solidFill>
          </p:spPr>
        </p:sp>
        <p:sp>
          <p:nvSpPr>
            <p:cNvPr id="5" name="Freeform 5"/>
            <p:cNvSpPr/>
            <p:nvPr/>
          </p:nvSpPr>
          <p:spPr>
            <a:xfrm>
              <a:off x="0" y="0"/>
              <a:ext cx="4154322" cy="657065"/>
            </a:xfrm>
            <a:custGeom>
              <a:avLst/>
              <a:gdLst/>
              <a:ahLst/>
              <a:cxnLst/>
              <a:rect l="l" t="t" r="r" b="b"/>
              <a:pathLst>
                <a:path w="4154322" h="657065">
                  <a:moveTo>
                    <a:pt x="0" y="0"/>
                  </a:moveTo>
                  <a:lnTo>
                    <a:pt x="4154322" y="0"/>
                  </a:lnTo>
                  <a:lnTo>
                    <a:pt x="4154322" y="657065"/>
                  </a:lnTo>
                  <a:lnTo>
                    <a:pt x="0" y="657065"/>
                  </a:lnTo>
                  <a:close/>
                </a:path>
              </a:pathLst>
            </a:custGeom>
            <a:solidFill>
              <a:srgbClr val="FFFFFF"/>
            </a:solidFill>
          </p:spPr>
        </p:sp>
      </p:grpSp>
      <p:sp>
        <p:nvSpPr>
          <p:cNvPr id="6" name="Freeform 6"/>
          <p:cNvSpPr/>
          <p:nvPr/>
        </p:nvSpPr>
        <p:spPr>
          <a:xfrm>
            <a:off x="1028700" y="4486303"/>
            <a:ext cx="5437168" cy="5266131"/>
          </a:xfrm>
          <a:custGeom>
            <a:avLst/>
            <a:gdLst/>
            <a:ahLst/>
            <a:cxnLst/>
            <a:rect l="l" t="t" r="r" b="b"/>
            <a:pathLst>
              <a:path w="5437168" h="5266131">
                <a:moveTo>
                  <a:pt x="0" y="0"/>
                </a:moveTo>
                <a:lnTo>
                  <a:pt x="5437168" y="0"/>
                </a:lnTo>
                <a:lnTo>
                  <a:pt x="5437168" y="5266131"/>
                </a:lnTo>
                <a:lnTo>
                  <a:pt x="0" y="5266131"/>
                </a:lnTo>
                <a:lnTo>
                  <a:pt x="0" y="0"/>
                </a:lnTo>
                <a:close/>
              </a:path>
            </a:pathLst>
          </a:custGeom>
          <a:blipFill>
            <a:blip r:embed="rId3"/>
            <a:stretch>
              <a:fillRect/>
            </a:stretch>
          </a:blipFill>
        </p:spPr>
      </p:sp>
      <p:sp>
        <p:nvSpPr>
          <p:cNvPr id="7" name="Freeform 7"/>
          <p:cNvSpPr/>
          <p:nvPr/>
        </p:nvSpPr>
        <p:spPr>
          <a:xfrm>
            <a:off x="7572321" y="5555149"/>
            <a:ext cx="10466176" cy="3703151"/>
          </a:xfrm>
          <a:custGeom>
            <a:avLst/>
            <a:gdLst/>
            <a:ahLst/>
            <a:cxnLst/>
            <a:rect l="l" t="t" r="r" b="b"/>
            <a:pathLst>
              <a:path w="10466176" h="3703151">
                <a:moveTo>
                  <a:pt x="0" y="0"/>
                </a:moveTo>
                <a:lnTo>
                  <a:pt x="10466176" y="0"/>
                </a:lnTo>
                <a:lnTo>
                  <a:pt x="10466176" y="3703151"/>
                </a:lnTo>
                <a:lnTo>
                  <a:pt x="0" y="3703151"/>
                </a:lnTo>
                <a:lnTo>
                  <a:pt x="0" y="0"/>
                </a:lnTo>
                <a:close/>
              </a:path>
            </a:pathLst>
          </a:custGeom>
          <a:blipFill>
            <a:blip r:embed="rId4"/>
            <a:stretch>
              <a:fillRect t="-1822"/>
            </a:stretch>
          </a:blipFill>
        </p:spPr>
      </p:sp>
      <p:sp>
        <p:nvSpPr>
          <p:cNvPr id="8" name="Freeform 8"/>
          <p:cNvSpPr/>
          <p:nvPr/>
        </p:nvSpPr>
        <p:spPr>
          <a:xfrm>
            <a:off x="8006653" y="4869349"/>
            <a:ext cx="3135456" cy="901285"/>
          </a:xfrm>
          <a:custGeom>
            <a:avLst/>
            <a:gdLst/>
            <a:ahLst/>
            <a:cxnLst/>
            <a:rect l="l" t="t" r="r" b="b"/>
            <a:pathLst>
              <a:path w="3135456" h="901285">
                <a:moveTo>
                  <a:pt x="0" y="0"/>
                </a:moveTo>
                <a:lnTo>
                  <a:pt x="3135455" y="0"/>
                </a:lnTo>
                <a:lnTo>
                  <a:pt x="3135455" y="901285"/>
                </a:lnTo>
                <a:lnTo>
                  <a:pt x="0" y="901285"/>
                </a:lnTo>
                <a:lnTo>
                  <a:pt x="0" y="0"/>
                </a:lnTo>
                <a:close/>
              </a:path>
            </a:pathLst>
          </a:custGeom>
          <a:blipFill>
            <a:blip r:embed="rId5"/>
            <a:stretch>
              <a:fillRect/>
            </a:stretch>
          </a:blipFill>
        </p:spPr>
      </p:sp>
      <p:sp>
        <p:nvSpPr>
          <p:cNvPr id="9" name="Freeform 9"/>
          <p:cNvSpPr/>
          <p:nvPr/>
        </p:nvSpPr>
        <p:spPr>
          <a:xfrm>
            <a:off x="11531922" y="4869349"/>
            <a:ext cx="2949043" cy="629730"/>
          </a:xfrm>
          <a:custGeom>
            <a:avLst/>
            <a:gdLst/>
            <a:ahLst/>
            <a:cxnLst/>
            <a:rect l="l" t="t" r="r" b="b"/>
            <a:pathLst>
              <a:path w="2949043" h="629730">
                <a:moveTo>
                  <a:pt x="0" y="0"/>
                </a:moveTo>
                <a:lnTo>
                  <a:pt x="2949043" y="0"/>
                </a:lnTo>
                <a:lnTo>
                  <a:pt x="2949043" y="629730"/>
                </a:lnTo>
                <a:lnTo>
                  <a:pt x="0" y="629730"/>
                </a:lnTo>
                <a:lnTo>
                  <a:pt x="0" y="0"/>
                </a:lnTo>
                <a:close/>
              </a:path>
            </a:pathLst>
          </a:custGeom>
          <a:blipFill>
            <a:blip r:embed="rId6"/>
            <a:stretch>
              <a:fillRect t="-3294" b="-134249"/>
            </a:stretch>
          </a:blipFill>
        </p:spPr>
      </p:sp>
      <p:sp>
        <p:nvSpPr>
          <p:cNvPr id="10" name="Freeform 10"/>
          <p:cNvSpPr/>
          <p:nvPr/>
        </p:nvSpPr>
        <p:spPr>
          <a:xfrm>
            <a:off x="14644790" y="4869349"/>
            <a:ext cx="3483665" cy="767329"/>
          </a:xfrm>
          <a:custGeom>
            <a:avLst/>
            <a:gdLst/>
            <a:ahLst/>
            <a:cxnLst/>
            <a:rect l="l" t="t" r="r" b="b"/>
            <a:pathLst>
              <a:path w="3483665" h="767329">
                <a:moveTo>
                  <a:pt x="0" y="0"/>
                </a:moveTo>
                <a:lnTo>
                  <a:pt x="3483665" y="0"/>
                </a:lnTo>
                <a:lnTo>
                  <a:pt x="3483665" y="767329"/>
                </a:lnTo>
                <a:lnTo>
                  <a:pt x="0" y="767329"/>
                </a:lnTo>
                <a:lnTo>
                  <a:pt x="0" y="0"/>
                </a:lnTo>
                <a:close/>
              </a:path>
            </a:pathLst>
          </a:custGeom>
          <a:blipFill>
            <a:blip r:embed="rId7"/>
            <a:stretch>
              <a:fillRect r="-5756" b="-91001"/>
            </a:stretch>
          </a:blipFill>
        </p:spPr>
      </p:sp>
      <p:sp>
        <p:nvSpPr>
          <p:cNvPr id="11" name="TextBox 11"/>
          <p:cNvSpPr txBox="1"/>
          <p:nvPr/>
        </p:nvSpPr>
        <p:spPr>
          <a:xfrm>
            <a:off x="175491" y="309091"/>
            <a:ext cx="8125354" cy="899348"/>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Data Visualization</a:t>
            </a:r>
          </a:p>
        </p:txBody>
      </p:sp>
      <p:sp>
        <p:nvSpPr>
          <p:cNvPr id="12" name="TextBox 12"/>
          <p:cNvSpPr txBox="1"/>
          <p:nvPr/>
        </p:nvSpPr>
        <p:spPr>
          <a:xfrm>
            <a:off x="2131349" y="1766140"/>
            <a:ext cx="14025301" cy="2070876"/>
          </a:xfrm>
          <a:prstGeom prst="rect">
            <a:avLst/>
          </a:prstGeom>
        </p:spPr>
        <p:txBody>
          <a:bodyPr lIns="0" tIns="0" rIns="0" bIns="0" rtlCol="0" anchor="t">
            <a:spAutoFit/>
          </a:bodyPr>
          <a:lstStyle/>
          <a:p>
            <a:pPr algn="ctr">
              <a:lnSpc>
                <a:spcPts val="3982"/>
              </a:lnSpc>
              <a:spcBef>
                <a:spcPct val="0"/>
              </a:spcBef>
            </a:pPr>
            <a:r>
              <a:rPr lang="en-US" sz="2844">
                <a:solidFill>
                  <a:srgbClr val="000000"/>
                </a:solidFill>
                <a:latin typeface="Agrandir Grand"/>
              </a:rPr>
              <a:t>Data visualization is crucial because it uncovers hidden patterns and relationships in data while also simplifying complex information, making it easily understandable for everyone</a:t>
            </a:r>
          </a:p>
        </p:txBody>
      </p:sp>
      <p:sp>
        <p:nvSpPr>
          <p:cNvPr id="13" name="TextBox 13"/>
          <p:cNvSpPr txBox="1"/>
          <p:nvPr/>
        </p:nvSpPr>
        <p:spPr>
          <a:xfrm>
            <a:off x="334154" y="4372003"/>
            <a:ext cx="7238167" cy="497346"/>
          </a:xfrm>
          <a:prstGeom prst="rect">
            <a:avLst/>
          </a:prstGeom>
        </p:spPr>
        <p:txBody>
          <a:bodyPr lIns="0" tIns="0" rIns="0" bIns="0" rtlCol="0" anchor="t">
            <a:spAutoFit/>
          </a:bodyPr>
          <a:lstStyle/>
          <a:p>
            <a:pPr algn="ctr">
              <a:lnSpc>
                <a:spcPts val="3562"/>
              </a:lnSpc>
              <a:spcBef>
                <a:spcPct val="0"/>
              </a:spcBef>
            </a:pPr>
            <a:r>
              <a:rPr lang="en-US" sz="2544">
                <a:solidFill>
                  <a:srgbClr val="000000"/>
                </a:solidFill>
                <a:latin typeface="Agrandir Grand Heavy"/>
              </a:rPr>
              <a:t>Gender Distribution (Pie Chart):</a:t>
            </a:r>
          </a:p>
        </p:txBody>
      </p:sp>
      <p:sp>
        <p:nvSpPr>
          <p:cNvPr id="14" name="TextBox 14"/>
          <p:cNvSpPr txBox="1"/>
          <p:nvPr/>
        </p:nvSpPr>
        <p:spPr>
          <a:xfrm>
            <a:off x="8654760" y="4372003"/>
            <a:ext cx="7501890" cy="497346"/>
          </a:xfrm>
          <a:prstGeom prst="rect">
            <a:avLst/>
          </a:prstGeom>
        </p:spPr>
        <p:txBody>
          <a:bodyPr lIns="0" tIns="0" rIns="0" bIns="0" rtlCol="0" anchor="t">
            <a:spAutoFit/>
          </a:bodyPr>
          <a:lstStyle/>
          <a:p>
            <a:pPr algn="ctr">
              <a:lnSpc>
                <a:spcPts val="3562"/>
              </a:lnSpc>
              <a:spcBef>
                <a:spcPct val="0"/>
              </a:spcBef>
            </a:pPr>
            <a:r>
              <a:rPr lang="en-US" sz="2544">
                <a:solidFill>
                  <a:srgbClr val="000000"/>
                </a:solidFill>
                <a:latin typeface="Agrandir Grand Heavy"/>
              </a:rPr>
              <a:t>Feature vs. Gender (Bar Charts):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2750235" y="555387"/>
            <a:ext cx="12787529" cy="4834861"/>
          </a:xfrm>
          <a:custGeom>
            <a:avLst/>
            <a:gdLst/>
            <a:ahLst/>
            <a:cxnLst/>
            <a:rect l="l" t="t" r="r" b="b"/>
            <a:pathLst>
              <a:path w="12787529" h="4834861">
                <a:moveTo>
                  <a:pt x="0" y="0"/>
                </a:moveTo>
                <a:lnTo>
                  <a:pt x="12787530" y="0"/>
                </a:lnTo>
                <a:lnTo>
                  <a:pt x="12787530" y="4834861"/>
                </a:lnTo>
                <a:lnTo>
                  <a:pt x="0" y="4834861"/>
                </a:lnTo>
                <a:lnTo>
                  <a:pt x="0" y="0"/>
                </a:lnTo>
                <a:close/>
              </a:path>
            </a:pathLst>
          </a:custGeom>
          <a:blipFill>
            <a:blip r:embed="rId2"/>
            <a:stretch>
              <a:fillRect/>
            </a:stretch>
          </a:blipFill>
        </p:spPr>
      </p:sp>
      <p:sp>
        <p:nvSpPr>
          <p:cNvPr id="3" name="Freeform 3"/>
          <p:cNvSpPr/>
          <p:nvPr/>
        </p:nvSpPr>
        <p:spPr>
          <a:xfrm>
            <a:off x="2750235" y="5452139"/>
            <a:ext cx="12787529" cy="4834861"/>
          </a:xfrm>
          <a:custGeom>
            <a:avLst/>
            <a:gdLst/>
            <a:ahLst/>
            <a:cxnLst/>
            <a:rect l="l" t="t" r="r" b="b"/>
            <a:pathLst>
              <a:path w="12787529" h="4834861">
                <a:moveTo>
                  <a:pt x="0" y="0"/>
                </a:moveTo>
                <a:lnTo>
                  <a:pt x="12787530" y="0"/>
                </a:lnTo>
                <a:lnTo>
                  <a:pt x="12787530" y="4834861"/>
                </a:lnTo>
                <a:lnTo>
                  <a:pt x="0" y="4834861"/>
                </a:lnTo>
                <a:lnTo>
                  <a:pt x="0" y="0"/>
                </a:lnTo>
                <a:close/>
              </a:path>
            </a:pathLst>
          </a:custGeom>
          <a:blipFill>
            <a:blip r:embed="rId3"/>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1612</Words>
  <Application>Microsoft Office PowerPoint</Application>
  <PresentationFormat>מותאם אישית</PresentationFormat>
  <Paragraphs>99</Paragraphs>
  <Slides>22</Slides>
  <Notes>19</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22</vt:i4>
      </vt:variant>
    </vt:vector>
  </HeadingPairs>
  <TitlesOfParts>
    <vt:vector size="29" baseType="lpstr">
      <vt:lpstr>Agrandir Grand</vt:lpstr>
      <vt:lpstr>Agrandir Grand Bold</vt:lpstr>
      <vt:lpstr>Agrandir Grand Heavy</vt:lpstr>
      <vt:lpstr>Raleway</vt:lpstr>
      <vt:lpstr>Calibri</vt:lpstr>
      <vt:lpstr>Arial</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Work space</dc:title>
  <cp:lastModifiedBy>שחר דלאל</cp:lastModifiedBy>
  <cp:revision>3</cp:revision>
  <dcterms:created xsi:type="dcterms:W3CDTF">2006-08-16T00:00:00Z</dcterms:created>
  <dcterms:modified xsi:type="dcterms:W3CDTF">2023-09-21T05:16:05Z</dcterms:modified>
  <dc:identifier>DAFteGqJQ_k</dc:identifier>
</cp:coreProperties>
</file>